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wR4pQSmZKQ3O+HM4zHiIunTON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zelwat/Desktop/DSR/Portfolio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600" b="1"/>
              <a:t>Classes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AC-4349-B800-3D9F24FC03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AC-4349-B800-3D9F24FC031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AC-4349-B800-3D9F24FC031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AAC-4349-B800-3D9F24FC031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AAC-4349-B800-3D9F24FC031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AAC-4349-B800-3D9F24FC031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AAC-4349-B800-3D9F24FC031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AAC-4349-B800-3D9F24FC031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AAC-4349-B800-3D9F24FC031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AAC-4349-B800-3D9F24FC031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AAC-4349-B800-3D9F24FC031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AAC-4349-B800-3D9F24FC031E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AAC-4349-B800-3D9F24FC031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Sheet1!$D$1:$D$13</c:f>
              <c:strCache>
                <c:ptCount val="13"/>
                <c:pt idx="0">
                  <c:v>Air</c:v>
                </c:pt>
                <c:pt idx="1">
                  <c:v>Beer</c:v>
                </c:pt>
                <c:pt idx="2">
                  <c:v>Bread</c:v>
                </c:pt>
                <c:pt idx="3">
                  <c:v>Carrot</c:v>
                </c:pt>
                <c:pt idx="4">
                  <c:v>Cheese</c:v>
                </c:pt>
                <c:pt idx="5">
                  <c:v>Coffee</c:v>
                </c:pt>
                <c:pt idx="6">
                  <c:v>Cola</c:v>
                </c:pt>
                <c:pt idx="7">
                  <c:v>Cucumber</c:v>
                </c:pt>
                <c:pt idx="8">
                  <c:v>Wine</c:v>
                </c:pt>
                <c:pt idx="9">
                  <c:v>Lemon</c:v>
                </c:pt>
                <c:pt idx="10">
                  <c:v>Orange</c:v>
                </c:pt>
                <c:pt idx="11">
                  <c:v>Sprite</c:v>
                </c:pt>
                <c:pt idx="12">
                  <c:v>Tomato</c:v>
                </c:pt>
              </c:strCache>
            </c:strRef>
          </c:cat>
          <c:val>
            <c:numRef>
              <c:f>Sheet1!$E$1:$E$13</c:f>
              <c:numCache>
                <c:formatCode>0.00%</c:formatCode>
                <c:ptCount val="13"/>
                <c:pt idx="0">
                  <c:v>7.6923076923076927E-2</c:v>
                </c:pt>
                <c:pt idx="1">
                  <c:v>7.6923076923076927E-2</c:v>
                </c:pt>
                <c:pt idx="2">
                  <c:v>7.6923076923076927E-2</c:v>
                </c:pt>
                <c:pt idx="3">
                  <c:v>7.6923076923076927E-2</c:v>
                </c:pt>
                <c:pt idx="4">
                  <c:v>7.6923076923076927E-2</c:v>
                </c:pt>
                <c:pt idx="5">
                  <c:v>7.6923076923076927E-2</c:v>
                </c:pt>
                <c:pt idx="6">
                  <c:v>7.6923076923076927E-2</c:v>
                </c:pt>
                <c:pt idx="7">
                  <c:v>7.6923076923076927E-2</c:v>
                </c:pt>
                <c:pt idx="8">
                  <c:v>7.6923076923076927E-2</c:v>
                </c:pt>
                <c:pt idx="9">
                  <c:v>7.6923076923076927E-2</c:v>
                </c:pt>
                <c:pt idx="10">
                  <c:v>7.6923076923076927E-2</c:v>
                </c:pt>
                <c:pt idx="11">
                  <c:v>7.6923076923076927E-2</c:v>
                </c:pt>
                <c:pt idx="12">
                  <c:v>7.6923076923076927E-2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4AAC-4349-B800-3D9F24FC031E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977947f92_9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10977947f92_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Google Shape;17;p26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6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6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6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6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6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6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6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6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6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6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6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6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6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7" name="Google Shape;37;p26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6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6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6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Twentieth Century"/>
              <a:buNone/>
              <a:defRPr sz="5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2" name="Google Shape;272;p3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35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94" name="Google Shape;294;p3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Twentieth Century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body" idx="1"/>
          </p:nvPr>
        </p:nvSpPr>
        <p:spPr>
          <a:xfrm rot="5400000">
            <a:off x="5618955" y="285746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6"/>
          <p:cNvGrpSpPr/>
          <p:nvPr/>
        </p:nvGrpSpPr>
        <p:grpSpPr>
          <a:xfrm flipH="1">
            <a:off x="-1" y="0"/>
            <a:ext cx="12584114" cy="6853238"/>
            <a:chOff x="-417513" y="0"/>
            <a:chExt cx="12584114" cy="6853238"/>
          </a:xfrm>
        </p:grpSpPr>
        <p:sp>
          <p:nvSpPr>
            <p:cNvPr id="304" name="Google Shape;304;p3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36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26" name="Google Shape;326;p3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 rot="5400000">
            <a:off x="8329814" y="1827548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Twentieth Century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 rot="5400000">
            <a:off x="1308406" y="292784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1" name="Google Shape;51;p2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8"/>
          <p:cNvGrpSpPr/>
          <p:nvPr/>
        </p:nvGrpSpPr>
        <p:grpSpPr>
          <a:xfrm>
            <a:off x="806336" y="1646523"/>
            <a:ext cx="3674476" cy="3523487"/>
            <a:chOff x="704075" y="1763702"/>
            <a:chExt cx="3674476" cy="3523487"/>
          </a:xfrm>
        </p:grpSpPr>
        <p:sp>
          <p:nvSpPr>
            <p:cNvPr id="73" name="Google Shape;73;p28"/>
            <p:cNvSpPr/>
            <p:nvPr/>
          </p:nvSpPr>
          <p:spPr>
            <a:xfrm>
              <a:off x="704075" y="1763702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74" name="Google Shape;74;p2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Rockwell"/>
              <a:buNone/>
              <a:defRPr b="1">
                <a:solidFill>
                  <a:srgbClr val="FFFE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2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3" name="Google Shape;83;p29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9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9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9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9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9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9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9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9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9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9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9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9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9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9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9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29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Twentieth Century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30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0" name="Google Shape;110;p30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0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0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0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0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0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0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0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0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130" name="Google Shape;130;p30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0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Twentieth Century"/>
              <a:buNone/>
              <a:defRPr sz="4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0" name="Google Shape;140;p3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62" name="Google Shape;162;p3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Twentieth Century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2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3" name="Google Shape;173;p3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32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95" name="Google Shape;195;p3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Twentieth Century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2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3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4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8" name="Google Shape;208;p3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3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0" name="Google Shape;230;p3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Twentieth Century"/>
              <a:buNone/>
              <a:defRPr sz="32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4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41" name="Google Shape;241;p34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34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261" name="Google Shape;261;p34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4"/>
          <p:cNvSpPr>
            <a:spLocks noGrp="1"/>
          </p:cNvSpPr>
          <p:nvPr>
            <p:ph type="pic" idx="2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sp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Twentieth Century"/>
              <a:buNone/>
              <a:defRPr sz="36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1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github.com/igivis7/DRS28_Hazel_n_Igor_portfolio_project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linkedin.com/in/hazelwat/" TargetMode="External"/><Relationship Id="rId4" Type="http://schemas.openxmlformats.org/officeDocument/2006/relationships/hyperlink" Target="https://www.linkedin.com/in/igor-isaev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"/>
          <p:cNvSpPr txBox="1">
            <a:spLocks noGrp="1"/>
          </p:cNvSpPr>
          <p:nvPr>
            <p:ph type="ctrTitle"/>
          </p:nvPr>
        </p:nvSpPr>
        <p:spPr>
          <a:xfrm>
            <a:off x="1424872" y="1057307"/>
            <a:ext cx="8679915" cy="89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Rockwell"/>
              <a:buNone/>
            </a:pPr>
            <a:r>
              <a:rPr lang="en-GB">
                <a:latin typeface="Rockwell"/>
                <a:ea typeface="Rockwell"/>
                <a:cs typeface="Rockwell"/>
                <a:sym typeface="Rockwell"/>
              </a:rPr>
              <a:t>AI Sense </a:t>
            </a:r>
            <a:r>
              <a:rPr lang="en-GB" sz="3100">
                <a:latin typeface="Rockwell"/>
                <a:ea typeface="Rockwell"/>
                <a:cs typeface="Rockwell"/>
                <a:sym typeface="Rockwell"/>
              </a:rPr>
              <a:t> - Igor Isaev &amp; Hazel Wat</a:t>
            </a:r>
            <a:endParaRPr/>
          </a:p>
        </p:txBody>
      </p:sp>
      <p:pic>
        <p:nvPicPr>
          <p:cNvPr id="340" name="Google Shape;340;p1" descr="page1image215457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5333" y="2118805"/>
            <a:ext cx="3900667" cy="306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" descr="page1image21546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5694" y="2107231"/>
            <a:ext cx="3915459" cy="307459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096000" y="5830784"/>
            <a:ext cx="517368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Mentor: Paul Michael Mora Sancho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			&amp; Dr. Tristan Behrens</a:t>
            </a:r>
            <a:endParaRPr sz="2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43" name="Google Shape;343;p1" descr="Hazel W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6960" y="56656"/>
            <a:ext cx="1445032" cy="1286922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pic>
      <p:pic>
        <p:nvPicPr>
          <p:cNvPr id="344" name="Google Shape;34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9243" y="131580"/>
            <a:ext cx="1333319" cy="1043357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pic>
      <p:pic>
        <p:nvPicPr>
          <p:cNvPr id="345" name="Google Shape;345;p1" descr="Profile photo of Paul Mora"/>
          <p:cNvPicPr preferRelativeResize="0"/>
          <p:nvPr/>
        </p:nvPicPr>
        <p:blipFill rotWithShape="1">
          <a:blip r:embed="rId7">
            <a:alphaModFix/>
          </a:blip>
          <a:srcRect r="-6185" b="-207"/>
          <a:stretch/>
        </p:blipFill>
        <p:spPr>
          <a:xfrm>
            <a:off x="10131687" y="5216204"/>
            <a:ext cx="901120" cy="789003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pic>
      <p:pic>
        <p:nvPicPr>
          <p:cNvPr id="346" name="Google Shape;346;p1" descr="Profile photo of Dr. Tristan Behre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63637" y="5942665"/>
            <a:ext cx="755931" cy="698091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pic>
      <p:sp>
        <p:nvSpPr>
          <p:cNvPr id="347" name="Google Shape;347;p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2"/>
          <p:cNvSpPr txBox="1"/>
          <p:nvPr/>
        </p:nvSpPr>
        <p:spPr>
          <a:xfrm>
            <a:off x="5175696" y="1870984"/>
            <a:ext cx="2442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Cold (outside ˜2C)</a:t>
            </a:r>
            <a:endParaRPr/>
          </a:p>
        </p:txBody>
      </p:sp>
      <p:sp>
        <p:nvSpPr>
          <p:cNvPr id="463" name="Google Shape;463;p12"/>
          <p:cNvSpPr txBox="1"/>
          <p:nvPr/>
        </p:nvSpPr>
        <p:spPr>
          <a:xfrm>
            <a:off x="9429241" y="1870984"/>
            <a:ext cx="24362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Humid room</a:t>
            </a:r>
            <a:endParaRPr/>
          </a:p>
        </p:txBody>
      </p:sp>
      <p:pic>
        <p:nvPicPr>
          <p:cNvPr id="464" name="Google Shape;46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494" y="2240316"/>
            <a:ext cx="4008876" cy="304498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2"/>
          <p:cNvSpPr txBox="1"/>
          <p:nvPr/>
        </p:nvSpPr>
        <p:spPr>
          <a:xfrm>
            <a:off x="797522" y="1615669"/>
            <a:ext cx="3719476" cy="35475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66" name="Google Shape;46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824" y="2089013"/>
            <a:ext cx="3855629" cy="297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6159" y="2316119"/>
            <a:ext cx="3855629" cy="289338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2"/>
          <p:cNvSpPr txBox="1"/>
          <p:nvPr/>
        </p:nvSpPr>
        <p:spPr>
          <a:xfrm>
            <a:off x="620616" y="1870984"/>
            <a:ext cx="3135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Room temperature</a:t>
            </a:r>
            <a:endParaRPr/>
          </a:p>
        </p:txBody>
      </p:sp>
      <p:pic>
        <p:nvPicPr>
          <p:cNvPr id="469" name="Google Shape;46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287" y="181987"/>
            <a:ext cx="3135086" cy="48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2"/>
          <p:cNvSpPr txBox="1"/>
          <p:nvPr/>
        </p:nvSpPr>
        <p:spPr>
          <a:xfrm>
            <a:off x="391008" y="205336"/>
            <a:ext cx="4532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4. Data Collection</a:t>
            </a:r>
            <a:endParaRPr/>
          </a:p>
        </p:txBody>
      </p:sp>
      <p:sp>
        <p:nvSpPr>
          <p:cNvPr id="471" name="Google Shape;471;p12"/>
          <p:cNvSpPr txBox="1"/>
          <p:nvPr/>
        </p:nvSpPr>
        <p:spPr>
          <a:xfrm>
            <a:off x="391009" y="1085385"/>
            <a:ext cx="1173408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Statistics under 3 conditions on same class e.g. coffee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72" name="Google Shape;472;p1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Rockwell"/>
              <a:buNone/>
            </a:pPr>
            <a:r>
              <a:rPr lang="en-GB"/>
              <a:t>Key Numbers</a:t>
            </a:r>
            <a:endParaRPr/>
          </a:p>
        </p:txBody>
      </p:sp>
      <p:grpSp>
        <p:nvGrpSpPr>
          <p:cNvPr id="478" name="Google Shape;478;p11"/>
          <p:cNvGrpSpPr/>
          <p:nvPr/>
        </p:nvGrpSpPr>
        <p:grpSpPr>
          <a:xfrm>
            <a:off x="5011291" y="413263"/>
            <a:ext cx="6050384" cy="5706633"/>
            <a:chOff x="544833" y="1653"/>
            <a:chExt cx="6050384" cy="5706633"/>
          </a:xfrm>
        </p:grpSpPr>
        <p:sp>
          <p:nvSpPr>
            <p:cNvPr id="479" name="Google Shape;479;p11"/>
            <p:cNvSpPr/>
            <p:nvPr/>
          </p:nvSpPr>
          <p:spPr>
            <a:xfrm>
              <a:off x="3162710" y="1653"/>
              <a:ext cx="1158381" cy="1158381"/>
            </a:xfrm>
            <a:prstGeom prst="ellipse">
              <a:avLst/>
            </a:prstGeom>
            <a:solidFill>
              <a:srgbClr val="FA7714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 txBox="1"/>
            <p:nvPr/>
          </p:nvSpPr>
          <p:spPr>
            <a:xfrm>
              <a:off x="3332351" y="171294"/>
              <a:ext cx="819099" cy="819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6</a:t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 rot="1350000">
              <a:off x="4383586" y="715063"/>
              <a:ext cx="308544" cy="39095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A7714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 txBox="1"/>
            <p:nvPr/>
          </p:nvSpPr>
          <p:spPr>
            <a:xfrm rot="1350000">
              <a:off x="4387109" y="775543"/>
              <a:ext cx="215981" cy="234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ckwell"/>
                <a:buNone/>
              </a:pPr>
              <a:endParaRPr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4770760" y="667729"/>
              <a:ext cx="1158381" cy="1158381"/>
            </a:xfrm>
            <a:prstGeom prst="ellipse">
              <a:avLst/>
            </a:prstGeom>
            <a:solidFill>
              <a:srgbClr val="AEBF3E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 txBox="1"/>
            <p:nvPr/>
          </p:nvSpPr>
          <p:spPr>
            <a:xfrm>
              <a:off x="4940401" y="837370"/>
              <a:ext cx="819099" cy="819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13</a:t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4050000">
              <a:off x="5525375" y="1847400"/>
              <a:ext cx="308544" cy="39095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EBF3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 txBox="1"/>
            <p:nvPr/>
          </p:nvSpPr>
          <p:spPr>
            <a:xfrm rot="4050000">
              <a:off x="5553945" y="1882832"/>
              <a:ext cx="215981" cy="234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ckwell"/>
                <a:buNone/>
              </a:pPr>
              <a:endParaRPr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5436836" y="2275779"/>
              <a:ext cx="1158381" cy="1158381"/>
            </a:xfrm>
            <a:prstGeom prst="ellipse">
              <a:avLst/>
            </a:prstGeom>
            <a:solidFill>
              <a:srgbClr val="4FC29D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 txBox="1"/>
            <p:nvPr/>
          </p:nvSpPr>
          <p:spPr>
            <a:xfrm>
              <a:off x="5606477" y="2445420"/>
              <a:ext cx="819099" cy="819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120</a:t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6750000">
              <a:off x="5532059" y="3455450"/>
              <a:ext cx="308544" cy="39095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C29D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 txBox="1"/>
            <p:nvPr/>
          </p:nvSpPr>
          <p:spPr>
            <a:xfrm rot="-4050000">
              <a:off x="5596052" y="3490882"/>
              <a:ext cx="215981" cy="234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ckwell"/>
                <a:buNone/>
              </a:pPr>
              <a:endParaRPr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4770760" y="3883829"/>
              <a:ext cx="1158381" cy="1158381"/>
            </a:xfrm>
            <a:prstGeom prst="ellipse">
              <a:avLst/>
            </a:prstGeom>
            <a:solidFill>
              <a:srgbClr val="3895C4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 txBox="1"/>
            <p:nvPr/>
          </p:nvSpPr>
          <p:spPr>
            <a:xfrm>
              <a:off x="4940401" y="4053470"/>
              <a:ext cx="819099" cy="819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10</a:t>
              </a: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 rot="9450000">
              <a:off x="4399721" y="4597239"/>
              <a:ext cx="308544" cy="39095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3895C4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 txBox="1"/>
            <p:nvPr/>
          </p:nvSpPr>
          <p:spPr>
            <a:xfrm rot="-1350000">
              <a:off x="4488761" y="4657719"/>
              <a:ext cx="215981" cy="234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ckwell"/>
                <a:buNone/>
              </a:pPr>
              <a:endParaRPr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162710" y="4549905"/>
              <a:ext cx="1158381" cy="1158381"/>
            </a:xfrm>
            <a:prstGeom prst="ellipse">
              <a:avLst/>
            </a:prstGeom>
            <a:solidFill>
              <a:srgbClr val="B45FD3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 txBox="1"/>
            <p:nvPr/>
          </p:nvSpPr>
          <p:spPr>
            <a:xfrm>
              <a:off x="3332351" y="4719546"/>
              <a:ext cx="819099" cy="819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1,200</a:t>
              </a: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-9450000">
              <a:off x="2791671" y="4603922"/>
              <a:ext cx="308544" cy="39095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45FD3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 txBox="1"/>
            <p:nvPr/>
          </p:nvSpPr>
          <p:spPr>
            <a:xfrm rot="1350000">
              <a:off x="2880711" y="4699824"/>
              <a:ext cx="215981" cy="234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ckwell"/>
                <a:buNone/>
              </a:pPr>
              <a:endParaRPr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1554660" y="3883829"/>
              <a:ext cx="1158381" cy="1158381"/>
            </a:xfrm>
            <a:prstGeom prst="ellipse">
              <a:avLst/>
            </a:prstGeom>
            <a:solidFill>
              <a:srgbClr val="FFFF0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 txBox="1"/>
            <p:nvPr/>
          </p:nvSpPr>
          <p:spPr>
            <a:xfrm>
              <a:off x="1724301" y="4053470"/>
              <a:ext cx="819099" cy="819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dk2"/>
                  </a:solidFill>
                  <a:latin typeface="Rockwell"/>
                  <a:ea typeface="Rockwell"/>
                  <a:cs typeface="Rockwell"/>
                  <a:sym typeface="Rockwell"/>
                </a:rPr>
                <a:t>15,600</a:t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 rot="667036" flipH="1">
              <a:off x="565756" y="3441253"/>
              <a:ext cx="904306" cy="30503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A7714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 txBox="1"/>
            <p:nvPr/>
          </p:nvSpPr>
          <p:spPr>
            <a:xfrm rot="-10132964">
              <a:off x="656407" y="3511082"/>
              <a:ext cx="812796" cy="183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ckwell"/>
                <a:buNone/>
              </a:pPr>
              <a:endParaRPr sz="13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888584" y="2275779"/>
              <a:ext cx="1158381" cy="1158381"/>
            </a:xfrm>
            <a:prstGeom prst="ellipse">
              <a:avLst/>
            </a:prstGeom>
            <a:solidFill>
              <a:srgbClr val="AEBF3E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 txBox="1"/>
            <p:nvPr/>
          </p:nvSpPr>
          <p:spPr>
            <a:xfrm>
              <a:off x="1058225" y="2445420"/>
              <a:ext cx="819099" cy="819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4</a:t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 rot="-4050000">
              <a:off x="1643199" y="1863535"/>
              <a:ext cx="308544" cy="39095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EBF3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 txBox="1"/>
            <p:nvPr/>
          </p:nvSpPr>
          <p:spPr>
            <a:xfrm rot="-4050000">
              <a:off x="1671769" y="1984485"/>
              <a:ext cx="215981" cy="234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ckwell"/>
                <a:buNone/>
              </a:pPr>
              <a:endParaRPr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1554660" y="667729"/>
              <a:ext cx="1158381" cy="1158381"/>
            </a:xfrm>
            <a:prstGeom prst="ellipse">
              <a:avLst/>
            </a:prstGeom>
            <a:solidFill>
              <a:srgbClr val="4FC29D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 txBox="1"/>
            <p:nvPr/>
          </p:nvSpPr>
          <p:spPr>
            <a:xfrm>
              <a:off x="1724301" y="837370"/>
              <a:ext cx="819099" cy="819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98%</a:t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 rot="-1350000">
              <a:off x="2775536" y="721746"/>
              <a:ext cx="308544" cy="39095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C29D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 txBox="1"/>
            <p:nvPr/>
          </p:nvSpPr>
          <p:spPr>
            <a:xfrm rot="-1350000">
              <a:off x="2779059" y="817648"/>
              <a:ext cx="215981" cy="234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ckwell"/>
                <a:buNone/>
              </a:pPr>
              <a:endParaRPr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511" name="Google Shape;511;p11"/>
          <p:cNvSpPr txBox="1"/>
          <p:nvPr/>
        </p:nvSpPr>
        <p:spPr>
          <a:xfrm>
            <a:off x="9896123" y="3740350"/>
            <a:ext cx="26486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Seconds</a:t>
            </a:r>
            <a:endParaRPr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12" name="Google Shape;512;p11"/>
          <p:cNvSpPr txBox="1"/>
          <p:nvPr/>
        </p:nvSpPr>
        <p:spPr>
          <a:xfrm>
            <a:off x="4969239" y="2073884"/>
            <a:ext cx="2643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Testing Accuracy</a:t>
            </a:r>
            <a:endParaRPr/>
          </a:p>
        </p:txBody>
      </p:sp>
      <p:sp>
        <p:nvSpPr>
          <p:cNvPr id="513" name="Google Shape;513;p11"/>
          <p:cNvSpPr txBox="1"/>
          <p:nvPr/>
        </p:nvSpPr>
        <p:spPr>
          <a:xfrm>
            <a:off x="9049490" y="2119092"/>
            <a:ext cx="16932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Classes</a:t>
            </a:r>
            <a:endParaRPr/>
          </a:p>
        </p:txBody>
      </p:sp>
      <p:sp>
        <p:nvSpPr>
          <p:cNvPr id="514" name="Google Shape;514;p11"/>
          <p:cNvSpPr txBox="1"/>
          <p:nvPr/>
        </p:nvSpPr>
        <p:spPr>
          <a:xfrm>
            <a:off x="6835694" y="5726747"/>
            <a:ext cx="34894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Observations per class</a:t>
            </a:r>
            <a:endParaRPr/>
          </a:p>
        </p:txBody>
      </p:sp>
      <p:sp>
        <p:nvSpPr>
          <p:cNvPr id="515" name="Google Shape;515;p11"/>
          <p:cNvSpPr txBox="1"/>
          <p:nvPr/>
        </p:nvSpPr>
        <p:spPr>
          <a:xfrm>
            <a:off x="4466458" y="3643825"/>
            <a:ext cx="24227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Layers of Fully-connected Neural Network</a:t>
            </a:r>
            <a:endParaRPr/>
          </a:p>
        </p:txBody>
      </p:sp>
      <p:sp>
        <p:nvSpPr>
          <p:cNvPr id="516" name="Google Shape;516;p11"/>
          <p:cNvSpPr txBox="1"/>
          <p:nvPr/>
        </p:nvSpPr>
        <p:spPr>
          <a:xfrm>
            <a:off x="7461714" y="1440988"/>
            <a:ext cx="18240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Features</a:t>
            </a:r>
            <a:endParaRPr/>
          </a:p>
        </p:txBody>
      </p:sp>
      <p:sp>
        <p:nvSpPr>
          <p:cNvPr id="517" name="Google Shape;517;p11"/>
          <p:cNvSpPr txBox="1"/>
          <p:nvPr/>
        </p:nvSpPr>
        <p:spPr>
          <a:xfrm>
            <a:off x="9526249" y="5276538"/>
            <a:ext cx="11317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Hertz</a:t>
            </a:r>
            <a:endParaRPr/>
          </a:p>
        </p:txBody>
      </p:sp>
      <p:sp>
        <p:nvSpPr>
          <p:cNvPr id="518" name="Google Shape;518;p11"/>
          <p:cNvSpPr txBox="1"/>
          <p:nvPr/>
        </p:nvSpPr>
        <p:spPr>
          <a:xfrm>
            <a:off x="4594486" y="5186597"/>
            <a:ext cx="28672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Total Observations</a:t>
            </a:r>
            <a:endParaRPr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19" name="Google Shape;519;p1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520" name="Google Shape;520;p11"/>
          <p:cNvSpPr txBox="1"/>
          <p:nvPr/>
        </p:nvSpPr>
        <p:spPr>
          <a:xfrm>
            <a:off x="829024" y="1685200"/>
            <a:ext cx="36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4. Data Collection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0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ct val="100000"/>
              <a:buFont typeface="Rockwell"/>
              <a:buNone/>
            </a:pPr>
            <a:r>
              <a:rPr lang="en-GB"/>
              <a:t>We applied the common candidates of Machine Learning</a:t>
            </a:r>
            <a:endParaRPr/>
          </a:p>
        </p:txBody>
      </p:sp>
      <p:sp>
        <p:nvSpPr>
          <p:cNvPr id="526" name="Google Shape;526;p10"/>
          <p:cNvSpPr txBox="1">
            <a:spLocks noGrp="1"/>
          </p:cNvSpPr>
          <p:nvPr>
            <p:ph type="body" idx="1"/>
          </p:nvPr>
        </p:nvSpPr>
        <p:spPr>
          <a:xfrm>
            <a:off x="4536374" y="351532"/>
            <a:ext cx="7350826" cy="98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GB" sz="2400"/>
              <a:t>Teach the model to interpret unseen data, based on historical data. Use this to categorize new data </a:t>
            </a:r>
            <a:endParaRPr sz="2400"/>
          </a:p>
        </p:txBody>
      </p:sp>
      <p:grpSp>
        <p:nvGrpSpPr>
          <p:cNvPr id="527" name="Google Shape;527;p10"/>
          <p:cNvGrpSpPr/>
          <p:nvPr/>
        </p:nvGrpSpPr>
        <p:grpSpPr>
          <a:xfrm>
            <a:off x="5321937" y="1015563"/>
            <a:ext cx="5717080" cy="6027381"/>
            <a:chOff x="1681482" y="-202866"/>
            <a:chExt cx="5717080" cy="6027381"/>
          </a:xfrm>
        </p:grpSpPr>
        <p:sp>
          <p:nvSpPr>
            <p:cNvPr id="528" name="Google Shape;528;p10"/>
            <p:cNvSpPr/>
            <p:nvPr/>
          </p:nvSpPr>
          <p:spPr>
            <a:xfrm>
              <a:off x="3811797" y="2467309"/>
              <a:ext cx="2955292" cy="29802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177" y="19047"/>
                  </a:moveTo>
                  <a:lnTo>
                    <a:pt x="94551" y="11328"/>
                  </a:lnTo>
                  <a:lnTo>
                    <a:pt x="102022" y="17610"/>
                  </a:lnTo>
                  <a:lnTo>
                    <a:pt x="95875" y="28043"/>
                  </a:lnTo>
                  <a:lnTo>
                    <a:pt x="95875" y="28043"/>
                  </a:lnTo>
                  <a:cubicBezTo>
                    <a:pt x="100207" y="32926"/>
                    <a:pt x="103501" y="38644"/>
                    <a:pt x="105555" y="44845"/>
                  </a:cubicBezTo>
                  <a:lnTo>
                    <a:pt x="117740" y="44867"/>
                  </a:lnTo>
                  <a:lnTo>
                    <a:pt x="119438" y="54515"/>
                  </a:lnTo>
                  <a:lnTo>
                    <a:pt x="107980" y="58627"/>
                  </a:lnTo>
                  <a:lnTo>
                    <a:pt x="107980" y="58627"/>
                  </a:lnTo>
                  <a:cubicBezTo>
                    <a:pt x="108167" y="65159"/>
                    <a:pt x="107023" y="71660"/>
                    <a:pt x="104618" y="77735"/>
                  </a:cubicBezTo>
                  <a:lnTo>
                    <a:pt x="113988" y="85459"/>
                  </a:lnTo>
                  <a:lnTo>
                    <a:pt x="109105" y="93936"/>
                  </a:lnTo>
                  <a:lnTo>
                    <a:pt x="97636" y="89854"/>
                  </a:lnTo>
                  <a:lnTo>
                    <a:pt x="97636" y="89854"/>
                  </a:lnTo>
                  <a:cubicBezTo>
                    <a:pt x="93588" y="94978"/>
                    <a:pt x="88542" y="99221"/>
                    <a:pt x="82804" y="102326"/>
                  </a:cubicBezTo>
                  <a:lnTo>
                    <a:pt x="84961" y="114218"/>
                  </a:lnTo>
                  <a:lnTo>
                    <a:pt x="75809" y="117556"/>
                  </a:lnTo>
                  <a:lnTo>
                    <a:pt x="69681" y="107112"/>
                  </a:lnTo>
                  <a:cubicBezTo>
                    <a:pt x="63294" y="108430"/>
                    <a:pt x="56706" y="108430"/>
                    <a:pt x="50319" y="107112"/>
                  </a:cubicBezTo>
                  <a:lnTo>
                    <a:pt x="44191" y="117556"/>
                  </a:lnTo>
                  <a:lnTo>
                    <a:pt x="35039" y="114218"/>
                  </a:lnTo>
                  <a:lnTo>
                    <a:pt x="37196" y="102326"/>
                  </a:lnTo>
                  <a:cubicBezTo>
                    <a:pt x="31458" y="99221"/>
                    <a:pt x="26412" y="94978"/>
                    <a:pt x="22364" y="89854"/>
                  </a:cubicBezTo>
                  <a:lnTo>
                    <a:pt x="10895" y="93936"/>
                  </a:lnTo>
                  <a:lnTo>
                    <a:pt x="6012" y="85459"/>
                  </a:lnTo>
                  <a:lnTo>
                    <a:pt x="15382" y="77735"/>
                  </a:lnTo>
                  <a:cubicBezTo>
                    <a:pt x="12977" y="71660"/>
                    <a:pt x="11833" y="65159"/>
                    <a:pt x="12020" y="58627"/>
                  </a:cubicBezTo>
                  <a:lnTo>
                    <a:pt x="562" y="54515"/>
                  </a:lnTo>
                  <a:lnTo>
                    <a:pt x="2260" y="44867"/>
                  </a:lnTo>
                  <a:lnTo>
                    <a:pt x="14445" y="44845"/>
                  </a:lnTo>
                  <a:lnTo>
                    <a:pt x="14445" y="44845"/>
                  </a:lnTo>
                  <a:cubicBezTo>
                    <a:pt x="16499" y="38644"/>
                    <a:pt x="19793" y="32926"/>
                    <a:pt x="24125" y="28043"/>
                  </a:cubicBezTo>
                  <a:lnTo>
                    <a:pt x="17978" y="17610"/>
                  </a:lnTo>
                  <a:lnTo>
                    <a:pt x="25449" y="11328"/>
                  </a:lnTo>
                  <a:lnTo>
                    <a:pt x="34823" y="19047"/>
                  </a:lnTo>
                  <a:cubicBezTo>
                    <a:pt x="40375" y="15620"/>
                    <a:pt x="46566" y="13362"/>
                    <a:pt x="53017" y="12411"/>
                  </a:cubicBezTo>
                  <a:lnTo>
                    <a:pt x="55133" y="512"/>
                  </a:lnTo>
                  <a:lnTo>
                    <a:pt x="64867" y="512"/>
                  </a:lnTo>
                  <a:lnTo>
                    <a:pt x="66983" y="12411"/>
                  </a:lnTo>
                  <a:lnTo>
                    <a:pt x="66983" y="12411"/>
                  </a:lnTo>
                  <a:cubicBezTo>
                    <a:pt x="73434" y="13362"/>
                    <a:pt x="79625" y="15620"/>
                    <a:pt x="85177" y="19047"/>
                  </a:cubicBezTo>
                  <a:close/>
                </a:path>
              </a:pathLst>
            </a:custGeom>
            <a:solidFill>
              <a:srgbClr val="FA7714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 txBox="1"/>
            <p:nvPr/>
          </p:nvSpPr>
          <p:spPr>
            <a:xfrm>
              <a:off x="4405942" y="3163763"/>
              <a:ext cx="1767002" cy="15351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ckwell"/>
                <a:buNone/>
              </a:pPr>
              <a:r>
                <a:rPr lang="en-GB" sz="26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Tensorflow</a:t>
              </a:r>
              <a:endParaRPr sz="2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1914199" y="1745207"/>
              <a:ext cx="2255986" cy="22265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956" y="30393"/>
                  </a:moveTo>
                  <a:lnTo>
                    <a:pt x="107386" y="24913"/>
                  </a:lnTo>
                  <a:lnTo>
                    <a:pt x="113957" y="36231"/>
                  </a:lnTo>
                  <a:lnTo>
                    <a:pt x="100762" y="49005"/>
                  </a:lnTo>
                  <a:lnTo>
                    <a:pt x="100762" y="49005"/>
                  </a:lnTo>
                  <a:cubicBezTo>
                    <a:pt x="102726" y="56205"/>
                    <a:pt x="102726" y="63795"/>
                    <a:pt x="100762" y="70995"/>
                  </a:cubicBezTo>
                  <a:lnTo>
                    <a:pt x="113957" y="83769"/>
                  </a:lnTo>
                  <a:lnTo>
                    <a:pt x="107386" y="95087"/>
                  </a:lnTo>
                  <a:lnTo>
                    <a:pt x="89956" y="89607"/>
                  </a:lnTo>
                  <a:lnTo>
                    <a:pt x="89956" y="89607"/>
                  </a:lnTo>
                  <a:cubicBezTo>
                    <a:pt x="84668" y="94898"/>
                    <a:pt x="78058" y="98693"/>
                    <a:pt x="70806" y="100602"/>
                  </a:cubicBezTo>
                  <a:lnTo>
                    <a:pt x="66630" y="118602"/>
                  </a:lnTo>
                  <a:lnTo>
                    <a:pt x="53370" y="118602"/>
                  </a:lnTo>
                  <a:lnTo>
                    <a:pt x="49194" y="100602"/>
                  </a:lnTo>
                  <a:lnTo>
                    <a:pt x="49194" y="100602"/>
                  </a:lnTo>
                  <a:cubicBezTo>
                    <a:pt x="41942" y="98693"/>
                    <a:pt x="35332" y="94898"/>
                    <a:pt x="30044" y="89607"/>
                  </a:cubicBezTo>
                  <a:lnTo>
                    <a:pt x="12614" y="95087"/>
                  </a:lnTo>
                  <a:lnTo>
                    <a:pt x="6043" y="83769"/>
                  </a:lnTo>
                  <a:lnTo>
                    <a:pt x="19238" y="70995"/>
                  </a:lnTo>
                  <a:lnTo>
                    <a:pt x="19238" y="70995"/>
                  </a:lnTo>
                  <a:cubicBezTo>
                    <a:pt x="17274" y="63795"/>
                    <a:pt x="17274" y="56205"/>
                    <a:pt x="19238" y="49005"/>
                  </a:cubicBezTo>
                  <a:lnTo>
                    <a:pt x="6043" y="36231"/>
                  </a:lnTo>
                  <a:lnTo>
                    <a:pt x="12614" y="24913"/>
                  </a:lnTo>
                  <a:lnTo>
                    <a:pt x="30044" y="30393"/>
                  </a:lnTo>
                  <a:lnTo>
                    <a:pt x="30044" y="30393"/>
                  </a:lnTo>
                  <a:cubicBezTo>
                    <a:pt x="35332" y="25102"/>
                    <a:pt x="41942" y="21307"/>
                    <a:pt x="49194" y="19398"/>
                  </a:cubicBezTo>
                  <a:lnTo>
                    <a:pt x="53370" y="1398"/>
                  </a:lnTo>
                  <a:lnTo>
                    <a:pt x="66630" y="1398"/>
                  </a:lnTo>
                  <a:lnTo>
                    <a:pt x="70806" y="19398"/>
                  </a:lnTo>
                  <a:lnTo>
                    <a:pt x="70806" y="19398"/>
                  </a:lnTo>
                  <a:cubicBezTo>
                    <a:pt x="78058" y="21307"/>
                    <a:pt x="84668" y="25102"/>
                    <a:pt x="89956" y="30393"/>
                  </a:cubicBezTo>
                  <a:close/>
                </a:path>
              </a:pathLst>
            </a:custGeom>
            <a:solidFill>
              <a:srgbClr val="AEBF3E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 txBox="1"/>
            <p:nvPr/>
          </p:nvSpPr>
          <p:spPr>
            <a:xfrm>
              <a:off x="2479021" y="2309141"/>
              <a:ext cx="1126342" cy="1098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ockwell"/>
                <a:buNone/>
              </a:pPr>
              <a:r>
                <a:rPr lang="en-GB" sz="3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Keras</a:t>
              </a:r>
              <a:endParaRPr sz="3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32" name="Google Shape;532;p10"/>
            <p:cNvSpPr/>
            <p:nvPr/>
          </p:nvSpPr>
          <p:spPr>
            <a:xfrm rot="-900000">
              <a:off x="3166305" y="233603"/>
              <a:ext cx="2317075" cy="2191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481" y="30393"/>
                  </a:moveTo>
                  <a:lnTo>
                    <a:pt x="107041" y="24446"/>
                  </a:lnTo>
                  <a:lnTo>
                    <a:pt x="113796" y="35881"/>
                  </a:lnTo>
                  <a:lnTo>
                    <a:pt x="101476" y="49005"/>
                  </a:lnTo>
                  <a:lnTo>
                    <a:pt x="101476" y="49005"/>
                  </a:lnTo>
                  <a:cubicBezTo>
                    <a:pt x="103475" y="56205"/>
                    <a:pt x="103475" y="63795"/>
                    <a:pt x="101476" y="70995"/>
                  </a:cubicBezTo>
                  <a:lnTo>
                    <a:pt x="113796" y="84119"/>
                  </a:lnTo>
                  <a:lnTo>
                    <a:pt x="107041" y="95554"/>
                  </a:lnTo>
                  <a:lnTo>
                    <a:pt x="90481" y="89607"/>
                  </a:lnTo>
                  <a:lnTo>
                    <a:pt x="90481" y="89607"/>
                  </a:lnTo>
                  <a:cubicBezTo>
                    <a:pt x="85100" y="94898"/>
                    <a:pt x="78374" y="98693"/>
                    <a:pt x="70995" y="100602"/>
                  </a:cubicBezTo>
                  <a:lnTo>
                    <a:pt x="66993" y="118602"/>
                  </a:lnTo>
                  <a:lnTo>
                    <a:pt x="53007" y="118602"/>
                  </a:lnTo>
                  <a:lnTo>
                    <a:pt x="49005" y="100602"/>
                  </a:lnTo>
                  <a:lnTo>
                    <a:pt x="49005" y="100602"/>
                  </a:lnTo>
                  <a:cubicBezTo>
                    <a:pt x="41626" y="98693"/>
                    <a:pt x="34900" y="94898"/>
                    <a:pt x="29519" y="89607"/>
                  </a:cubicBezTo>
                  <a:lnTo>
                    <a:pt x="12959" y="95554"/>
                  </a:lnTo>
                  <a:lnTo>
                    <a:pt x="6204" y="84119"/>
                  </a:lnTo>
                  <a:lnTo>
                    <a:pt x="18524" y="70995"/>
                  </a:lnTo>
                  <a:lnTo>
                    <a:pt x="18524" y="70995"/>
                  </a:lnTo>
                  <a:cubicBezTo>
                    <a:pt x="16525" y="63795"/>
                    <a:pt x="16525" y="56205"/>
                    <a:pt x="18524" y="49005"/>
                  </a:cubicBezTo>
                  <a:lnTo>
                    <a:pt x="6204" y="35881"/>
                  </a:lnTo>
                  <a:lnTo>
                    <a:pt x="12959" y="24446"/>
                  </a:lnTo>
                  <a:lnTo>
                    <a:pt x="29519" y="30393"/>
                  </a:lnTo>
                  <a:lnTo>
                    <a:pt x="29519" y="30393"/>
                  </a:lnTo>
                  <a:cubicBezTo>
                    <a:pt x="34900" y="25102"/>
                    <a:pt x="41626" y="21307"/>
                    <a:pt x="49005" y="19398"/>
                  </a:cubicBezTo>
                  <a:lnTo>
                    <a:pt x="53007" y="1398"/>
                  </a:lnTo>
                  <a:lnTo>
                    <a:pt x="66993" y="1398"/>
                  </a:lnTo>
                  <a:lnTo>
                    <a:pt x="70995" y="19398"/>
                  </a:lnTo>
                  <a:lnTo>
                    <a:pt x="70995" y="19398"/>
                  </a:lnTo>
                  <a:cubicBezTo>
                    <a:pt x="78374" y="21307"/>
                    <a:pt x="85100" y="25102"/>
                    <a:pt x="90481" y="30393"/>
                  </a:cubicBezTo>
                  <a:close/>
                </a:path>
              </a:pathLst>
            </a:custGeom>
            <a:solidFill>
              <a:srgbClr val="4FC29D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 txBox="1"/>
            <p:nvPr/>
          </p:nvSpPr>
          <p:spPr>
            <a:xfrm>
              <a:off x="3681951" y="706835"/>
              <a:ext cx="1285782" cy="1245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ockwell"/>
                <a:buNone/>
              </a:pPr>
              <a:r>
                <a:rPr lang="en-GB" sz="3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Scikit- learn</a:t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3583821" y="2009774"/>
              <a:ext cx="3814741" cy="381474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670" y="4107"/>
                  </a:moveTo>
                  <a:lnTo>
                    <a:pt x="53670" y="4107"/>
                  </a:lnTo>
                  <a:cubicBezTo>
                    <a:pt x="76994" y="1466"/>
                    <a:pt x="99507" y="13586"/>
                    <a:pt x="110144" y="34511"/>
                  </a:cubicBezTo>
                  <a:cubicBezTo>
                    <a:pt x="120780" y="55436"/>
                    <a:pt x="117304" y="80767"/>
                    <a:pt x="101424" y="98054"/>
                  </a:cubicBezTo>
                  <a:lnTo>
                    <a:pt x="103960" y="100802"/>
                  </a:lnTo>
                  <a:lnTo>
                    <a:pt x="96235" y="99275"/>
                  </a:lnTo>
                  <a:lnTo>
                    <a:pt x="95060" y="91155"/>
                  </a:lnTo>
                  <a:lnTo>
                    <a:pt x="97595" y="93903"/>
                  </a:lnTo>
                  <a:cubicBezTo>
                    <a:pt x="111686" y="78278"/>
                    <a:pt x="114643" y="55565"/>
                    <a:pt x="105023" y="36853"/>
                  </a:cubicBezTo>
                  <a:cubicBezTo>
                    <a:pt x="95402" y="18140"/>
                    <a:pt x="75210" y="7329"/>
                    <a:pt x="54303" y="9697"/>
                  </a:cubicBezTo>
                  <a:close/>
                </a:path>
              </a:pathLst>
            </a:custGeom>
            <a:solidFill>
              <a:srgbClr val="FA7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1681482" y="1278050"/>
              <a:ext cx="2771648" cy="27716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835" y="9410"/>
                  </a:moveTo>
                  <a:lnTo>
                    <a:pt x="41823" y="16553"/>
                  </a:lnTo>
                  <a:lnTo>
                    <a:pt x="41823" y="16553"/>
                  </a:lnTo>
                  <a:cubicBezTo>
                    <a:pt x="23032" y="24414"/>
                    <a:pt x="11425" y="43464"/>
                    <a:pt x="13055" y="63768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7"/>
                  </a:lnTo>
                  <a:lnTo>
                    <a:pt x="5431" y="65437"/>
                  </a:lnTo>
                  <a:cubicBezTo>
                    <a:pt x="3042" y="41449"/>
                    <a:pt x="16596" y="18714"/>
                    <a:pt x="38835" y="9410"/>
                  </a:cubicBezTo>
                  <a:close/>
                </a:path>
              </a:pathLst>
            </a:custGeom>
            <a:solidFill>
              <a:srgbClr val="AE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2788111" y="-202866"/>
              <a:ext cx="2988394" cy="298839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86" y="64681"/>
                  </a:moveTo>
                  <a:lnTo>
                    <a:pt x="4986" y="64681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6"/>
                  </a:lnTo>
                  <a:lnTo>
                    <a:pt x="25771" y="21357"/>
                  </a:lnTo>
                  <a:lnTo>
                    <a:pt x="27129" y="31797"/>
                  </a:lnTo>
                  <a:lnTo>
                    <a:pt x="23972" y="28233"/>
                  </a:lnTo>
                  <a:lnTo>
                    <a:pt x="23972" y="28233"/>
                  </a:lnTo>
                  <a:cubicBezTo>
                    <a:pt x="15304" y="38065"/>
                    <a:pt x="11029" y="51012"/>
                    <a:pt x="12141" y="64072"/>
                  </a:cubicBezTo>
                  <a:close/>
                </a:path>
              </a:pathLst>
            </a:custGeom>
            <a:solidFill>
              <a:srgbClr val="4FC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1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538" name="Google Shape;538;p10"/>
          <p:cNvSpPr txBox="1"/>
          <p:nvPr/>
        </p:nvSpPr>
        <p:spPr>
          <a:xfrm>
            <a:off x="829024" y="1685200"/>
            <a:ext cx="36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5. Predictive Modeling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5732" y="1822170"/>
            <a:ext cx="4311352" cy="3039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13"/>
          <p:cNvGrpSpPr/>
          <p:nvPr/>
        </p:nvGrpSpPr>
        <p:grpSpPr>
          <a:xfrm>
            <a:off x="26502" y="1233779"/>
            <a:ext cx="8558506" cy="5016482"/>
            <a:chOff x="4562" y="0"/>
            <a:chExt cx="8558506" cy="5016482"/>
          </a:xfrm>
        </p:grpSpPr>
        <p:sp>
          <p:nvSpPr>
            <p:cNvPr id="545" name="Google Shape;545;p13"/>
            <p:cNvSpPr/>
            <p:nvPr/>
          </p:nvSpPr>
          <p:spPr>
            <a:xfrm>
              <a:off x="681022" y="0"/>
              <a:ext cx="7696447" cy="50164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ED3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562" y="1504944"/>
              <a:ext cx="3033449" cy="2006592"/>
            </a:xfrm>
            <a:prstGeom prst="roundRect">
              <a:avLst>
                <a:gd name="adj" fmla="val 16667"/>
              </a:avLst>
            </a:prstGeom>
            <a:solidFill>
              <a:srgbClr val="FA7714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 txBox="1"/>
            <p:nvPr/>
          </p:nvSpPr>
          <p:spPr>
            <a:xfrm>
              <a:off x="102516" y="1602898"/>
              <a:ext cx="2837541" cy="1810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50" tIns="209550" rIns="2095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Rockwell"/>
                <a:buNone/>
              </a:pPr>
              <a:r>
                <a:rPr lang="en-GB" sz="55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Sample</a:t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219937" y="1564500"/>
              <a:ext cx="2814707" cy="2006592"/>
            </a:xfrm>
            <a:prstGeom prst="roundRect">
              <a:avLst>
                <a:gd name="adj" fmla="val 16667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 txBox="1"/>
            <p:nvPr/>
          </p:nvSpPr>
          <p:spPr>
            <a:xfrm>
              <a:off x="3317891" y="1662454"/>
              <a:ext cx="2618799" cy="1810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50" tIns="209550" rIns="2095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500"/>
                <a:buFont typeface="Rockwell"/>
                <a:buNone/>
              </a:pPr>
              <a:endParaRPr sz="5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6106702" y="1564500"/>
              <a:ext cx="2456366" cy="2006592"/>
            </a:xfrm>
            <a:prstGeom prst="roundRect">
              <a:avLst>
                <a:gd name="adj" fmla="val 16667"/>
              </a:avLst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 txBox="1"/>
            <p:nvPr/>
          </p:nvSpPr>
          <p:spPr>
            <a:xfrm>
              <a:off x="6204656" y="1662454"/>
              <a:ext cx="2260458" cy="1810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50" tIns="209550" rIns="2095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500"/>
                <a:buFont typeface="Rockwell"/>
                <a:buNone/>
              </a:pPr>
              <a:endParaRPr sz="5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id="552" name="Google Shape;55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0881" y="2912533"/>
            <a:ext cx="2388627" cy="1659467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3"/>
          <p:cNvSpPr txBox="1"/>
          <p:nvPr/>
        </p:nvSpPr>
        <p:spPr>
          <a:xfrm>
            <a:off x="3385096" y="2151953"/>
            <a:ext cx="23283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Machine Learning Model</a:t>
            </a:r>
            <a:endParaRPr/>
          </a:p>
        </p:txBody>
      </p:sp>
      <p:sp>
        <p:nvSpPr>
          <p:cNvPr id="554" name="Google Shape;554;p13"/>
          <p:cNvSpPr txBox="1"/>
          <p:nvPr/>
        </p:nvSpPr>
        <p:spPr>
          <a:xfrm>
            <a:off x="546704" y="2167985"/>
            <a:ext cx="1936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Sample in</a:t>
            </a:r>
            <a:endParaRPr/>
          </a:p>
        </p:txBody>
      </p:sp>
      <p:sp>
        <p:nvSpPr>
          <p:cNvPr id="555" name="Google Shape;555;p13"/>
          <p:cNvSpPr txBox="1"/>
          <p:nvPr/>
        </p:nvSpPr>
        <p:spPr>
          <a:xfrm>
            <a:off x="6421057" y="2395883"/>
            <a:ext cx="2006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Prediction</a:t>
            </a:r>
            <a:endParaRPr/>
          </a:p>
        </p:txBody>
      </p:sp>
      <p:pic>
        <p:nvPicPr>
          <p:cNvPr id="556" name="Google Shape;55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8085" y="216276"/>
            <a:ext cx="4035424" cy="512007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/>
          <p:nvPr/>
        </p:nvSpPr>
        <p:spPr>
          <a:xfrm>
            <a:off x="412702" y="226575"/>
            <a:ext cx="419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5. Predictive Modeling</a:t>
            </a:r>
            <a:endParaRPr/>
          </a:p>
        </p:txBody>
      </p:sp>
      <p:sp>
        <p:nvSpPr>
          <p:cNvPr id="558" name="Google Shape;558;p13"/>
          <p:cNvSpPr txBox="1"/>
          <p:nvPr/>
        </p:nvSpPr>
        <p:spPr>
          <a:xfrm>
            <a:off x="9413823" y="1341620"/>
            <a:ext cx="25183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Prediction of the class (Probability) </a:t>
            </a:r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"/>
          <p:cNvSpPr txBox="1"/>
          <p:nvPr/>
        </p:nvSpPr>
        <p:spPr>
          <a:xfrm>
            <a:off x="610678" y="926981"/>
            <a:ext cx="11168329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Noto Sans Symbols"/>
              <a:buChar char="✔"/>
            </a:pPr>
            <a:r>
              <a:rPr lang="en-GB" sz="2400" b="1">
                <a:solidFill>
                  <a:srgbClr val="00B050"/>
                </a:solidFill>
                <a:latin typeface="Rockwell"/>
                <a:ea typeface="Rockwell"/>
                <a:cs typeface="Rockwell"/>
                <a:sym typeface="Rockwell"/>
              </a:rPr>
              <a:t>Software</a:t>
            </a:r>
            <a:endParaRPr sz="2400">
              <a:solidFill>
                <a:srgbClr val="00B05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❖"/>
            </a:pPr>
            <a:r>
              <a:rPr lang="en-GB" sz="2400" b="1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C</a:t>
            </a:r>
            <a:r>
              <a:rPr lang="en-GB" sz="24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hallenges from </a:t>
            </a:r>
            <a:r>
              <a:rPr lang="en-GB" sz="2400" b="1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Hardware</a:t>
            </a:r>
            <a:r>
              <a:rPr lang="en-GB" sz="24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: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Sensors must be </a:t>
            </a:r>
            <a:r>
              <a:rPr lang="en-GB" sz="24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preheated</a:t>
            </a: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GB" sz="24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24 hours</a:t>
            </a: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to show stable results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Sensors are </a:t>
            </a:r>
            <a:r>
              <a:rPr lang="en-GB" sz="24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not identical</a:t>
            </a: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to each other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Heavily depends on environment conditions: </a:t>
            </a:r>
            <a:b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GB" sz="24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temperature</a:t>
            </a: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, </a:t>
            </a:r>
            <a:r>
              <a:rPr lang="en-GB" sz="24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humidity</a:t>
            </a: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, </a:t>
            </a:r>
            <a:r>
              <a:rPr lang="en-GB" sz="24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air flows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Sample acquisition is </a:t>
            </a:r>
            <a:r>
              <a:rPr lang="en-GB" sz="24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not instant </a:t>
            </a:r>
            <a:r>
              <a:rPr lang="en-GB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(takes ~10min to warm up)</a:t>
            </a:r>
            <a:endParaRPr sz="2400" b="1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65" name="Google Shape;565;p14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850" y="3902640"/>
            <a:ext cx="6507956" cy="280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4" descr="Chart, hist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831687"/>
            <a:ext cx="5657850" cy="302631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568" name="Google Shape;56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085" y="216276"/>
            <a:ext cx="4035424" cy="51200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4"/>
          <p:cNvSpPr txBox="1"/>
          <p:nvPr/>
        </p:nvSpPr>
        <p:spPr>
          <a:xfrm>
            <a:off x="412702" y="226575"/>
            <a:ext cx="419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6. Lessons learned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5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ct val="100000"/>
              <a:buFont typeface="Rockwell"/>
              <a:buNone/>
            </a:pPr>
            <a:r>
              <a:rPr lang="en-GB"/>
              <a:t>Going from Jupyter Notebooks to Deployment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75" name="Google Shape;575;p15"/>
          <p:cNvSpPr txBox="1">
            <a:spLocks noGrp="1"/>
          </p:cNvSpPr>
          <p:nvPr>
            <p:ph type="body" idx="1"/>
          </p:nvPr>
        </p:nvSpPr>
        <p:spPr>
          <a:xfrm>
            <a:off x="4822354" y="635331"/>
            <a:ext cx="7492630" cy="191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Char char="▪"/>
            </a:pPr>
            <a:r>
              <a:rPr lang="en-GB" sz="2400"/>
              <a:t>Streamlit</a:t>
            </a:r>
            <a:endParaRPr sz="240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</a:pPr>
            <a:r>
              <a:rPr lang="en-GB" sz="2000"/>
              <a:t>Low latency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</a:pPr>
            <a:r>
              <a:rPr lang="en-GB" sz="2000"/>
              <a:t>User-friendly interface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</a:pPr>
            <a:r>
              <a:rPr lang="en-GB" sz="2000"/>
              <a:t>Real time</a:t>
            </a:r>
            <a:endParaRPr sz="2000"/>
          </a:p>
        </p:txBody>
      </p:sp>
      <p:grpSp>
        <p:nvGrpSpPr>
          <p:cNvPr id="576" name="Google Shape;576;p15"/>
          <p:cNvGrpSpPr/>
          <p:nvPr/>
        </p:nvGrpSpPr>
        <p:grpSpPr>
          <a:xfrm>
            <a:off x="4576352" y="2865943"/>
            <a:ext cx="7420781" cy="2777413"/>
            <a:chOff x="31361" y="970909"/>
            <a:chExt cx="7420781" cy="2777413"/>
          </a:xfrm>
        </p:grpSpPr>
        <p:sp>
          <p:nvSpPr>
            <p:cNvPr id="577" name="Google Shape;577;p15"/>
            <p:cNvSpPr/>
            <p:nvPr/>
          </p:nvSpPr>
          <p:spPr>
            <a:xfrm>
              <a:off x="190324" y="1967929"/>
              <a:ext cx="2797760" cy="921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5"/>
            <p:cNvSpPr txBox="1"/>
            <p:nvPr/>
          </p:nvSpPr>
          <p:spPr>
            <a:xfrm>
              <a:off x="190324" y="1967929"/>
              <a:ext cx="2797760" cy="921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00" tIns="29200" rIns="29200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ckwell"/>
                <a:buNone/>
              </a:pPr>
              <a:r>
                <a:rPr lang="en-GB" sz="23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Trained model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80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Rockwell"/>
                <a:buNone/>
              </a:pPr>
              <a:r>
                <a:rPr lang="en-GB" sz="23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&amp; Prediction</a:t>
              </a: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87145" y="1687517"/>
              <a:ext cx="222549" cy="222549"/>
            </a:xfrm>
            <a:prstGeom prst="ellipse">
              <a:avLst/>
            </a:prstGeom>
            <a:solidFill>
              <a:srgbClr val="AEBF3E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342930" y="1375948"/>
              <a:ext cx="222549" cy="222549"/>
            </a:xfrm>
            <a:prstGeom prst="ellipse">
              <a:avLst/>
            </a:prstGeom>
            <a:solidFill>
              <a:srgbClr val="A3BE4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716812" y="1438262"/>
              <a:ext cx="349720" cy="349720"/>
            </a:xfrm>
            <a:prstGeom prst="ellipse">
              <a:avLst/>
            </a:prstGeom>
            <a:solidFill>
              <a:srgbClr val="99BF41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1028381" y="1095536"/>
              <a:ext cx="222549" cy="222549"/>
            </a:xfrm>
            <a:prstGeom prst="ellipse">
              <a:avLst/>
            </a:prstGeom>
            <a:solidFill>
              <a:srgbClr val="8EBF41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3420" y="970909"/>
              <a:ext cx="222549" cy="222549"/>
            </a:xfrm>
            <a:prstGeom prst="ellipse">
              <a:avLst/>
            </a:prstGeom>
            <a:solidFill>
              <a:srgbClr val="84BF42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1931931" y="1189007"/>
              <a:ext cx="222549" cy="222549"/>
            </a:xfrm>
            <a:prstGeom prst="ellipse">
              <a:avLst/>
            </a:prstGeom>
            <a:solidFill>
              <a:srgbClr val="7ABF43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2243499" y="1344791"/>
              <a:ext cx="349720" cy="349720"/>
            </a:xfrm>
            <a:prstGeom prst="ellipse">
              <a:avLst/>
            </a:prstGeom>
            <a:solidFill>
              <a:srgbClr val="70C044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2679696" y="1687517"/>
              <a:ext cx="222549" cy="222549"/>
            </a:xfrm>
            <a:prstGeom prst="ellipse">
              <a:avLst/>
            </a:prstGeom>
            <a:solidFill>
              <a:srgbClr val="66C045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866637" y="2030243"/>
              <a:ext cx="222549" cy="222549"/>
            </a:xfrm>
            <a:prstGeom prst="ellipse">
              <a:avLst/>
            </a:prstGeom>
            <a:solidFill>
              <a:srgbClr val="5CC046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1246479" y="1375948"/>
              <a:ext cx="572269" cy="572269"/>
            </a:xfrm>
            <a:prstGeom prst="ellipse">
              <a:avLst/>
            </a:prstGeom>
            <a:solidFill>
              <a:srgbClr val="53C146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31361" y="2559910"/>
              <a:ext cx="222549" cy="222549"/>
            </a:xfrm>
            <a:prstGeom prst="ellipse">
              <a:avLst/>
            </a:prstGeom>
            <a:solidFill>
              <a:srgbClr val="49C147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218302" y="2840322"/>
              <a:ext cx="349720" cy="349720"/>
            </a:xfrm>
            <a:prstGeom prst="ellipse">
              <a:avLst/>
            </a:prstGeom>
            <a:solidFill>
              <a:srgbClr val="48C152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685655" y="3089577"/>
              <a:ext cx="508683" cy="508683"/>
            </a:xfrm>
            <a:prstGeom prst="ellipse">
              <a:avLst/>
            </a:prstGeom>
            <a:solidFill>
              <a:srgbClr val="49C15D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1339950" y="3494616"/>
              <a:ext cx="222549" cy="222549"/>
            </a:xfrm>
            <a:prstGeom prst="ellipse">
              <a:avLst/>
            </a:prstGeom>
            <a:solidFill>
              <a:srgbClr val="4AC268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1464577" y="3089577"/>
              <a:ext cx="349720" cy="349720"/>
            </a:xfrm>
            <a:prstGeom prst="ellipse">
              <a:avLst/>
            </a:prstGeom>
            <a:solidFill>
              <a:srgbClr val="4BC273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1776146" y="3525773"/>
              <a:ext cx="222549" cy="222549"/>
            </a:xfrm>
            <a:prstGeom prst="ellipse">
              <a:avLst/>
            </a:prstGeom>
            <a:solidFill>
              <a:srgbClr val="4BC27E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2056558" y="3027263"/>
              <a:ext cx="508683" cy="508683"/>
            </a:xfrm>
            <a:prstGeom prst="ellipse">
              <a:avLst/>
            </a:prstGeom>
            <a:solidFill>
              <a:srgbClr val="4CC288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2742010" y="2902635"/>
              <a:ext cx="349720" cy="349720"/>
            </a:xfrm>
            <a:prstGeom prst="ellipse">
              <a:avLst/>
            </a:prstGeom>
            <a:solidFill>
              <a:srgbClr val="4DC392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3091730" y="1437744"/>
              <a:ext cx="1027078" cy="1960804"/>
            </a:xfrm>
            <a:prstGeom prst="chevron">
              <a:avLst>
                <a:gd name="adj" fmla="val 62310"/>
              </a:avLst>
            </a:prstGeom>
            <a:solidFill>
              <a:srgbClr val="AE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3932066" y="1437744"/>
              <a:ext cx="1027078" cy="1960804"/>
            </a:xfrm>
            <a:prstGeom prst="chevron">
              <a:avLst>
                <a:gd name="adj" fmla="val 62310"/>
              </a:avLst>
            </a:prstGeom>
            <a:solidFill>
              <a:srgbClr val="4EC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5071189" y="1275699"/>
              <a:ext cx="2380953" cy="2380953"/>
            </a:xfrm>
            <a:prstGeom prst="ellipse">
              <a:avLst/>
            </a:prstGeom>
            <a:solidFill>
              <a:srgbClr val="4EC39D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 txBox="1"/>
            <p:nvPr/>
          </p:nvSpPr>
          <p:spPr>
            <a:xfrm>
              <a:off x="5419871" y="1624381"/>
              <a:ext cx="1683589" cy="1683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Rockwell"/>
                <a:buNone/>
              </a:pPr>
              <a:r>
                <a:rPr lang="en-GB" sz="23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Deployment</a:t>
              </a:r>
              <a:endParaRPr/>
            </a:p>
          </p:txBody>
        </p:sp>
      </p:grpSp>
      <p:pic>
        <p:nvPicPr>
          <p:cNvPr id="601" name="Google Shape;6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0330" y="626753"/>
            <a:ext cx="783308" cy="62262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5"/>
          <p:cNvSpPr txBox="1"/>
          <p:nvPr/>
        </p:nvSpPr>
        <p:spPr>
          <a:xfrm>
            <a:off x="827821" y="1664201"/>
            <a:ext cx="38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7. Deployment </a:t>
            </a:r>
            <a:endParaRPr/>
          </a:p>
        </p:txBody>
      </p:sp>
      <p:sp>
        <p:nvSpPr>
          <p:cNvPr id="603" name="Google Shape;603;p1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6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Twentieth Century"/>
              <a:buNone/>
            </a:pPr>
            <a:endParaRPr/>
          </a:p>
        </p:txBody>
      </p:sp>
      <p:sp>
        <p:nvSpPr>
          <p:cNvPr id="609" name="Google Shape;609;p1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610" name="Google Shape;6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382" y="2164475"/>
            <a:ext cx="6078875" cy="25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7" descr="Background Thank Transparent - Thank You And Any Question, HD Png Download  - vh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725" y="0"/>
            <a:ext cx="104949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Twentieth Century"/>
              <a:buNone/>
            </a:pPr>
            <a:endParaRPr/>
          </a:p>
        </p:txBody>
      </p:sp>
      <p:grpSp>
        <p:nvGrpSpPr>
          <p:cNvPr id="622" name="Google Shape;622;p18"/>
          <p:cNvGrpSpPr/>
          <p:nvPr/>
        </p:nvGrpSpPr>
        <p:grpSpPr>
          <a:xfrm>
            <a:off x="416313" y="719666"/>
            <a:ext cx="11128916" cy="5418666"/>
            <a:chOff x="0" y="0"/>
            <a:chExt cx="11128916" cy="5418666"/>
          </a:xfrm>
        </p:grpSpPr>
        <p:sp>
          <p:nvSpPr>
            <p:cNvPr id="623" name="Google Shape;623;p18"/>
            <p:cNvSpPr/>
            <p:nvPr/>
          </p:nvSpPr>
          <p:spPr>
            <a:xfrm>
              <a:off x="0" y="0"/>
              <a:ext cx="11128800" cy="1693200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5875" cap="flat" cmpd="sng">
              <a:solidFill>
                <a:srgbClr val="328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 txBox="1"/>
            <p:nvPr/>
          </p:nvSpPr>
          <p:spPr>
            <a:xfrm>
              <a:off x="2395116" y="0"/>
              <a:ext cx="8733799" cy="169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Rockwell"/>
                <a:buNone/>
              </a:pPr>
              <a:r>
                <a:rPr lang="en-GB" sz="40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Connect with us</a:t>
              </a:r>
              <a:r>
                <a:rPr lang="en-GB" sz="14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 </a:t>
              </a:r>
              <a:endParaRPr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40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Rockwell"/>
                <a:buNone/>
              </a:pPr>
              <a:r>
                <a:rPr lang="en-GB" sz="27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GitHub: </a:t>
              </a:r>
              <a:r>
                <a:rPr lang="en-GB" sz="1800" u="sng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https://github.com/igivis7/DRS28_Hazel_n_Igor_portfolio_project</a:t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169333" y="169333"/>
              <a:ext cx="2225783" cy="1354666"/>
            </a:xfrm>
            <a:prstGeom prst="roundRect">
              <a:avLst>
                <a:gd name="adj" fmla="val 10000"/>
              </a:avLst>
            </a:prstGeom>
            <a:solidFill>
              <a:srgbClr val="CCDCEA">
                <a:alpha val="0"/>
              </a:srgbClr>
            </a:soli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0" y="1862666"/>
              <a:ext cx="11128916" cy="169333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5875" cap="flat" cmpd="sng">
              <a:solidFill>
                <a:srgbClr val="328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 txBox="1"/>
            <p:nvPr/>
          </p:nvSpPr>
          <p:spPr>
            <a:xfrm>
              <a:off x="2395116" y="1862666"/>
              <a:ext cx="8733799" cy="169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Rockwell"/>
                <a:buNone/>
              </a:pPr>
              <a:r>
                <a:rPr lang="en-GB" sz="35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Igor Isaev</a:t>
              </a:r>
              <a:endParaRPr>
                <a:solidFill>
                  <a:schemeClr val="dk1"/>
                </a:solidFill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Rockwell"/>
                <a:buChar char="•"/>
              </a:pPr>
              <a:r>
                <a:rPr lang="en-GB" sz="2700" b="0" i="0" u="none" strike="noStrike" cap="non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Linkedin: </a:t>
              </a:r>
              <a:r>
                <a:rPr lang="en-GB" sz="2700" b="0" i="0" u="sng" strike="noStrike" cap="non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https://www.linkedin.com/in/igor-isaev/</a:t>
              </a:r>
              <a:endParaRPr sz="27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176767" y="2032000"/>
              <a:ext cx="2225783" cy="1354666"/>
            </a:xfrm>
            <a:prstGeom prst="roundRect">
              <a:avLst>
                <a:gd name="adj" fmla="val 10000"/>
              </a:avLst>
            </a:prstGeom>
            <a:solidFill>
              <a:srgbClr val="CCDCEA"/>
            </a:solidFill>
            <a:ln w="15875" cap="flat" cmpd="sng">
              <a:solidFill>
                <a:srgbClr val="328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0" y="3725333"/>
              <a:ext cx="11128916" cy="169333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5875" cap="flat" cmpd="sng">
              <a:solidFill>
                <a:srgbClr val="328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 txBox="1"/>
            <p:nvPr/>
          </p:nvSpPr>
          <p:spPr>
            <a:xfrm>
              <a:off x="2395116" y="3725333"/>
              <a:ext cx="8733799" cy="169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Rockwell"/>
                <a:buNone/>
              </a:pPr>
              <a:r>
                <a:rPr lang="en-GB" sz="35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Hazel Wat</a:t>
              </a:r>
              <a:endParaRPr>
                <a:solidFill>
                  <a:schemeClr val="dk1"/>
                </a:solidFill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Rockwell"/>
                <a:buChar char="•"/>
              </a:pPr>
              <a:r>
                <a:rPr lang="en-GB" sz="2700" i="0" u="none" strike="noStrike" cap="non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Linkedin: </a:t>
              </a:r>
              <a:r>
                <a:rPr lang="en-GB" sz="2700" i="0" u="sng" strike="noStrike" cap="none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https://www.linkedin.com/in/hazelwat/</a:t>
              </a:r>
              <a:endParaRPr sz="270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169333" y="3894666"/>
              <a:ext cx="2225783" cy="1354666"/>
            </a:xfrm>
            <a:prstGeom prst="roundRect">
              <a:avLst>
                <a:gd name="adj" fmla="val 10000"/>
              </a:avLst>
            </a:prstGeom>
            <a:solidFill>
              <a:srgbClr val="CCDCEA"/>
            </a:solidFill>
            <a:ln w="15875" cap="flat" cmpd="sng">
              <a:solidFill>
                <a:srgbClr val="328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2" name="Google Shape;63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0688" y="2751587"/>
            <a:ext cx="1410875" cy="13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0526" y="4607701"/>
            <a:ext cx="1491200" cy="137621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635" name="Google Shape;63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0524" y="858725"/>
            <a:ext cx="1491200" cy="14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9"/>
          <p:cNvSpPr txBox="1">
            <a:spLocks noGrp="1"/>
          </p:cNvSpPr>
          <p:nvPr>
            <p:ph type="title"/>
          </p:nvPr>
        </p:nvSpPr>
        <p:spPr>
          <a:xfrm>
            <a:off x="3150139" y="2039682"/>
            <a:ext cx="7855318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en-GB" sz="8000">
                <a:solidFill>
                  <a:schemeClr val="dk1"/>
                </a:solidFill>
              </a:rPr>
              <a:t>Appendix</a:t>
            </a:r>
            <a:endParaRPr/>
          </a:p>
        </p:txBody>
      </p:sp>
      <p:sp>
        <p:nvSpPr>
          <p:cNvPr id="641" name="Google Shape;641;p1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912" y="-307353"/>
            <a:ext cx="9344176" cy="747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0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Twentieth Century"/>
              <a:buNone/>
            </a:pPr>
            <a:endParaRPr/>
          </a:p>
        </p:txBody>
      </p:sp>
      <p:sp>
        <p:nvSpPr>
          <p:cNvPr id="647" name="Google Shape;647;p20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pic>
        <p:nvPicPr>
          <p:cNvPr id="648" name="Google Shape;64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631" y="1097361"/>
            <a:ext cx="11853257" cy="576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0"/>
          <p:cNvSpPr txBox="1"/>
          <p:nvPr/>
        </p:nvSpPr>
        <p:spPr>
          <a:xfrm>
            <a:off x="862642" y="319177"/>
            <a:ext cx="109124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 diagram is a two-dimensional representation of a three-dimensional sensor material</a:t>
            </a:r>
            <a:br>
              <a:rPr lang="en-GB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650" name="Google Shape;65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920" y="237056"/>
            <a:ext cx="11520967" cy="728452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0"/>
          <p:cNvSpPr txBox="1"/>
          <p:nvPr/>
        </p:nvSpPr>
        <p:spPr>
          <a:xfrm>
            <a:off x="465973" y="319177"/>
            <a:ext cx="116209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 diagram is a two-dimensional representation of a three-dimensional material</a:t>
            </a:r>
            <a:endParaRPr sz="24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52" name="Google Shape;652;p2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1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Rockwell"/>
              <a:buNone/>
            </a:pPr>
            <a:endParaRPr/>
          </a:p>
        </p:txBody>
      </p:sp>
      <p:pic>
        <p:nvPicPr>
          <p:cNvPr id="658" name="Google Shape;658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531813"/>
            <a:ext cx="6447844" cy="632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9137" y="2460172"/>
            <a:ext cx="5880100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7844" y="0"/>
            <a:ext cx="15113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937" y="56992"/>
            <a:ext cx="380365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1"/>
          <p:cNvSpPr txBox="1"/>
          <p:nvPr/>
        </p:nvSpPr>
        <p:spPr>
          <a:xfrm>
            <a:off x="309668" y="129101"/>
            <a:ext cx="36101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5. Prediction</a:t>
            </a:r>
            <a:endParaRPr/>
          </a:p>
        </p:txBody>
      </p:sp>
      <p:sp>
        <p:nvSpPr>
          <p:cNvPr id="663" name="Google Shape;663;p2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2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Rockwell"/>
              <a:buNone/>
            </a:pPr>
            <a:r>
              <a:rPr lang="en-GB">
                <a:latin typeface="Rockwell"/>
                <a:ea typeface="Rockwell"/>
                <a:cs typeface="Rockwell"/>
                <a:sym typeface="Rockwell"/>
              </a:rPr>
              <a:t>6 Elements to be collected:</a:t>
            </a:r>
            <a:endParaRPr/>
          </a:p>
        </p:txBody>
      </p:sp>
      <p:grpSp>
        <p:nvGrpSpPr>
          <p:cNvPr id="669" name="Google Shape;669;p22"/>
          <p:cNvGrpSpPr/>
          <p:nvPr/>
        </p:nvGrpSpPr>
        <p:grpSpPr>
          <a:xfrm>
            <a:off x="4909837" y="0"/>
            <a:ext cx="6768935" cy="6768935"/>
            <a:chOff x="1210196" y="0"/>
            <a:chExt cx="6768935" cy="6768935"/>
          </a:xfrm>
        </p:grpSpPr>
        <p:sp>
          <p:nvSpPr>
            <p:cNvPr id="670" name="Google Shape;670;p22"/>
            <p:cNvSpPr/>
            <p:nvPr/>
          </p:nvSpPr>
          <p:spPr>
            <a:xfrm>
              <a:off x="1210196" y="0"/>
              <a:ext cx="6768935" cy="6768935"/>
            </a:xfrm>
            <a:prstGeom prst="diamond">
              <a:avLst/>
            </a:prstGeom>
            <a:solidFill>
              <a:srgbClr val="CCDC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1764227" y="524359"/>
              <a:ext cx="2639884" cy="2639884"/>
            </a:xfrm>
            <a:prstGeom prst="roundRect">
              <a:avLst>
                <a:gd name="adj" fmla="val 16667"/>
              </a:avLst>
            </a:prstGeom>
            <a:solidFill>
              <a:srgbClr val="3895C4">
                <a:alpha val="89803"/>
              </a:srgbClr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 txBox="1"/>
            <p:nvPr/>
          </p:nvSpPr>
          <p:spPr>
            <a:xfrm>
              <a:off x="1893096" y="653228"/>
              <a:ext cx="2382146" cy="2382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r>
                <a:rPr lang="en-GB" sz="31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Nitrogen dioxide (NO2)</a:t>
              </a: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4696197" y="531381"/>
              <a:ext cx="2639884" cy="2639884"/>
            </a:xfrm>
            <a:prstGeom prst="roundRect">
              <a:avLst>
                <a:gd name="adj" fmla="val 16667"/>
              </a:avLst>
            </a:prstGeom>
            <a:solidFill>
              <a:srgbClr val="3895C4">
                <a:alpha val="76862"/>
              </a:srgbClr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 txBox="1"/>
            <p:nvPr/>
          </p:nvSpPr>
          <p:spPr>
            <a:xfrm>
              <a:off x="4825066" y="660250"/>
              <a:ext cx="2382146" cy="2382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r>
                <a:rPr lang="en-GB" sz="31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Ethyl alcohol (C2H5OH)</a:t>
              </a: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1853244" y="3486001"/>
              <a:ext cx="2639884" cy="2639884"/>
            </a:xfrm>
            <a:prstGeom prst="roundRect">
              <a:avLst>
                <a:gd name="adj" fmla="val 16667"/>
              </a:avLst>
            </a:prstGeom>
            <a:solidFill>
              <a:srgbClr val="3895C4">
                <a:alpha val="63137"/>
              </a:srgbClr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 txBox="1"/>
            <p:nvPr/>
          </p:nvSpPr>
          <p:spPr>
            <a:xfrm>
              <a:off x="1982113" y="3614870"/>
              <a:ext cx="2382146" cy="2382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r>
                <a:rPr lang="en-GB" sz="31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Volatile organic compounds (VOCs)</a:t>
              </a: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4696197" y="3486001"/>
              <a:ext cx="2639884" cy="2639884"/>
            </a:xfrm>
            <a:prstGeom prst="roundRect">
              <a:avLst>
                <a:gd name="adj" fmla="val 16667"/>
              </a:avLst>
            </a:prstGeom>
            <a:solidFill>
              <a:srgbClr val="3895C4">
                <a:alpha val="49803"/>
              </a:srgbClr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 txBox="1"/>
            <p:nvPr/>
          </p:nvSpPr>
          <p:spPr>
            <a:xfrm>
              <a:off x="4825066" y="3614870"/>
              <a:ext cx="2382146" cy="2382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Rockwell"/>
                <a:buNone/>
              </a:pPr>
              <a:r>
                <a:rPr lang="en-GB" sz="31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Carbon monoxide (CO)</a:t>
              </a:r>
              <a:endParaRPr/>
            </a:p>
          </p:txBody>
        </p:sp>
      </p:grpSp>
      <p:sp>
        <p:nvSpPr>
          <p:cNvPr id="679" name="Google Shape;679;p2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3"/>
          <p:cNvSpPr txBox="1">
            <a:spLocks noGrp="1"/>
          </p:cNvSpPr>
          <p:nvPr>
            <p:ph type="title"/>
          </p:nvPr>
        </p:nvSpPr>
        <p:spPr>
          <a:xfrm>
            <a:off x="381638" y="1368162"/>
            <a:ext cx="4547714" cy="168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ckwell"/>
              <a:buNone/>
            </a:pPr>
            <a:r>
              <a:rPr lang="en-GB" sz="3600" b="1">
                <a:solidFill>
                  <a:schemeClr val="lt1"/>
                </a:solidFill>
              </a:rPr>
              <a:t>Orange</a:t>
            </a:r>
            <a:br>
              <a:rPr lang="en-GB" sz="3000" b="1">
                <a:solidFill>
                  <a:schemeClr val="lt1"/>
                </a:solidFill>
              </a:rPr>
            </a:br>
            <a:r>
              <a:rPr lang="en-GB" sz="2800" b="1">
                <a:solidFill>
                  <a:schemeClr val="lt1"/>
                </a:solidFill>
              </a:rPr>
              <a:t>982, 944, 961, 992, 22, 55</a:t>
            </a:r>
            <a:endParaRPr/>
          </a:p>
        </p:txBody>
      </p:sp>
      <p:pic>
        <p:nvPicPr>
          <p:cNvPr id="685" name="Google Shape;685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077" y="2819875"/>
            <a:ext cx="12096404" cy="316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3" descr="Orangen: Darauf kommt es beim Kauf der gesunden Früchte an | NDR.de -  Ratgeber - Verbrauch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425" y="582558"/>
            <a:ext cx="3810000" cy="2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2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4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Twentieth Century"/>
              <a:buNone/>
            </a:pPr>
            <a:endParaRPr/>
          </a:p>
        </p:txBody>
      </p:sp>
      <p:pic>
        <p:nvPicPr>
          <p:cNvPr id="693" name="Google Shape;6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405" y="325358"/>
            <a:ext cx="2654669" cy="61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3674" y="858695"/>
            <a:ext cx="2371900" cy="5131302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5" name="Google Shape;69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3174" y="847645"/>
            <a:ext cx="28448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0700" y="2909996"/>
            <a:ext cx="27813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"/>
          <p:cNvSpPr txBox="1">
            <a:spLocks noGrp="1"/>
          </p:cNvSpPr>
          <p:nvPr>
            <p:ph type="title"/>
          </p:nvPr>
        </p:nvSpPr>
        <p:spPr>
          <a:xfrm>
            <a:off x="812425" y="2349925"/>
            <a:ext cx="3752400" cy="24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Rockwell"/>
              <a:buNone/>
            </a:pPr>
            <a:r>
              <a:rPr lang="en-GB"/>
              <a:t>Presentation Overview</a:t>
            </a:r>
            <a:endParaRPr/>
          </a:p>
        </p:txBody>
      </p:sp>
      <p:sp>
        <p:nvSpPr>
          <p:cNvPr id="359" name="Google Shape;359;p3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918655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en-GB" sz="3000"/>
              <a:t> Introduction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en-GB" sz="3000"/>
              <a:t> Possible use cases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en-GB" sz="3000"/>
              <a:t> Hardware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en-GB" sz="3000"/>
              <a:t> Data Collection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en-GB" sz="3000"/>
              <a:t> Predictive Modeling</a:t>
            </a:r>
            <a:endParaRPr sz="3000"/>
          </a:p>
          <a:p>
            <a:pPr marL="228600" lvl="0" indent="-209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-GB" sz="3000"/>
              <a:t> Lessons learned</a:t>
            </a:r>
            <a:endParaRPr sz="300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en-GB" sz="3000"/>
              <a:t> Deployment</a:t>
            </a:r>
            <a:endParaRPr/>
          </a:p>
        </p:txBody>
      </p:sp>
      <p:sp>
        <p:nvSpPr>
          <p:cNvPr id="360" name="Google Shape;360;p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"/>
          <p:cNvSpPr txBox="1">
            <a:spLocks noGrp="1"/>
          </p:cNvSpPr>
          <p:nvPr>
            <p:ph type="title"/>
          </p:nvPr>
        </p:nvSpPr>
        <p:spPr>
          <a:xfrm>
            <a:off x="723375" y="2331575"/>
            <a:ext cx="3756900" cy="24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ct val="100000"/>
              <a:buFont typeface="Rockwell"/>
              <a:buNone/>
            </a:pPr>
            <a:r>
              <a:rPr lang="en-GB"/>
              <a:t>Supervised Machine Learning &amp; Classification Problem</a:t>
            </a:r>
            <a:endParaRPr/>
          </a:p>
        </p:txBody>
      </p:sp>
      <p:sp>
        <p:nvSpPr>
          <p:cNvPr id="366" name="Google Shape;366;p4"/>
          <p:cNvSpPr txBox="1">
            <a:spLocks noGrp="1"/>
          </p:cNvSpPr>
          <p:nvPr>
            <p:ph type="body" idx="1"/>
          </p:nvPr>
        </p:nvSpPr>
        <p:spPr>
          <a:xfrm>
            <a:off x="4845315" y="1886704"/>
            <a:ext cx="7248141" cy="463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GB" sz="2400" u="sng"/>
              <a:t>Following tasks were done: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Font typeface="Noto Sans Symbols"/>
              <a:buChar char="✔"/>
            </a:pPr>
            <a:r>
              <a:rPr lang="en-GB" sz="2400"/>
              <a:t>Data collection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Font typeface="Noto Sans Symbols"/>
              <a:buChar char="✔"/>
            </a:pPr>
            <a:r>
              <a:rPr lang="en-GB" sz="2400"/>
              <a:t>Data analyse and transformation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Font typeface="Noto Sans Symbols"/>
              <a:buChar char="✔"/>
            </a:pPr>
            <a:r>
              <a:rPr lang="en-GB" sz="2400"/>
              <a:t>Define number of classes to be predicted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Font typeface="Noto Sans Symbols"/>
              <a:buChar char="✔"/>
            </a:pPr>
            <a:r>
              <a:rPr lang="en-GB" sz="2400"/>
              <a:t>Find the most suitable machine learning models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Font typeface="Noto Sans Symbols"/>
              <a:buChar char="✔"/>
            </a:pPr>
            <a:r>
              <a:rPr lang="en-GB" sz="2400"/>
              <a:t>Training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Font typeface="Noto Sans Symbols"/>
              <a:buChar char="✔"/>
            </a:pPr>
            <a:r>
              <a:rPr lang="en-GB" sz="2400"/>
              <a:t>Experiment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Font typeface="Noto Sans Symbols"/>
              <a:buChar char="✔"/>
            </a:pPr>
            <a:r>
              <a:rPr lang="en-GB" sz="2400"/>
              <a:t>Final prototype for common applications </a:t>
            </a:r>
            <a:endParaRPr/>
          </a:p>
          <a:p>
            <a:pPr marL="228600" lvl="0" indent="-10287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sp>
        <p:nvSpPr>
          <p:cNvPr id="367" name="Google Shape;367;p4"/>
          <p:cNvSpPr/>
          <p:nvPr/>
        </p:nvSpPr>
        <p:spPr>
          <a:xfrm>
            <a:off x="4227617" y="621659"/>
            <a:ext cx="771896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Rockwell"/>
                <a:ea typeface="Rockwell"/>
                <a:cs typeface="Rockwell"/>
                <a:sym typeface="Rockwell"/>
              </a:rPr>
              <a:t>We are implementing machine learning for detecting different scents. </a:t>
            </a:r>
            <a:endParaRPr/>
          </a:p>
        </p:txBody>
      </p:sp>
      <p:sp>
        <p:nvSpPr>
          <p:cNvPr id="368" name="Google Shape;368;p4"/>
          <p:cNvSpPr txBox="1"/>
          <p:nvPr/>
        </p:nvSpPr>
        <p:spPr>
          <a:xfrm>
            <a:off x="829029" y="1685208"/>
            <a:ext cx="287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1. Introduction</a:t>
            </a:r>
            <a:endParaRPr/>
          </a:p>
        </p:txBody>
      </p:sp>
      <p:sp>
        <p:nvSpPr>
          <p:cNvPr id="369" name="Google Shape;369;p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"/>
          <p:cNvSpPr txBox="1">
            <a:spLocks noGrp="1"/>
          </p:cNvSpPr>
          <p:nvPr>
            <p:ph type="title"/>
          </p:nvPr>
        </p:nvSpPr>
        <p:spPr>
          <a:xfrm>
            <a:off x="781176" y="2349925"/>
            <a:ext cx="3743323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ct val="100000"/>
              <a:buFont typeface="Rockwell"/>
              <a:buNone/>
            </a:pPr>
            <a:r>
              <a:rPr lang="en-GB"/>
              <a:t>Scent detection has many applications</a:t>
            </a:r>
            <a:endParaRPr/>
          </a:p>
        </p:txBody>
      </p:sp>
      <p:sp>
        <p:nvSpPr>
          <p:cNvPr id="375" name="Google Shape;375;p5"/>
          <p:cNvSpPr txBox="1">
            <a:spLocks noGrp="1"/>
          </p:cNvSpPr>
          <p:nvPr>
            <p:ph type="body" idx="1"/>
          </p:nvPr>
        </p:nvSpPr>
        <p:spPr>
          <a:xfrm>
            <a:off x="4524499" y="803186"/>
            <a:ext cx="7726039" cy="605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0000"/>
              <a:buChar char="▪"/>
            </a:pPr>
            <a:r>
              <a:rPr lang="en-GB" sz="2000" b="1"/>
              <a:t>Anosmia</a:t>
            </a:r>
            <a:r>
              <a:rPr lang="en-GB" sz="2000"/>
              <a:t> (loss of the sense of smell) is a “neglected disease” which concerns 2% of the global population. The number has significantly increased due to COVID.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0000"/>
              <a:buChar char="▪"/>
            </a:pPr>
            <a:r>
              <a:rPr lang="en-GB" sz="2000" b="1"/>
              <a:t>Smart Kitchen</a:t>
            </a:r>
            <a:r>
              <a:rPr lang="en-GB" sz="2000"/>
              <a:t>: Up to 50 Consumer Electronics &amp; Home Appliance application. Products differentiations can be achieved by Smart-Phones’ apps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10000"/>
              <a:buChar char="▪"/>
            </a:pPr>
            <a:r>
              <a:rPr lang="en-GB" sz="2000" b="1"/>
              <a:t>Health check: </a:t>
            </a:r>
            <a:r>
              <a:rPr lang="en-GB" sz="2000"/>
              <a:t>Morning: blow into the sensor (watch)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9999"/>
              <a:buChar char="▪"/>
            </a:pPr>
            <a:r>
              <a:rPr lang="en-GB" sz="1800"/>
              <a:t>E.g. Your diabetic level is not so good today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9999"/>
              <a:buChar char="▪"/>
            </a:pPr>
            <a:r>
              <a:rPr lang="en-GB" sz="1800"/>
              <a:t>E.g. Your oxygen level is not good. Pre-detect Pneumonia / Bronchitis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9999"/>
              <a:buChar char="▪"/>
            </a:pPr>
            <a:r>
              <a:rPr lang="en-GB" sz="1800"/>
              <a:t>You are highly stressed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Char char="▪"/>
            </a:pPr>
            <a:r>
              <a:rPr lang="en-GB" b="1"/>
              <a:t>Best Coffee: </a:t>
            </a:r>
            <a:r>
              <a:rPr lang="en-GB"/>
              <a:t>Helping coffee makers refine the perfect cup. Past difficulties: Extreme difficult to characterise coffee powder e.g. How to identify the qualify before it is brewed?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Char char="▪"/>
            </a:pPr>
            <a:r>
              <a:rPr lang="en-GB" b="1"/>
              <a:t>Spoiled food: </a:t>
            </a:r>
            <a:r>
              <a:rPr lang="en-GB"/>
              <a:t>A sensor in fridge, e.g. COVID patience who lost taste bud. Binding odor molecules to biosensors. e.g., bad smell, rotten food, spoiled milk </a:t>
            </a:r>
            <a:endParaRPr/>
          </a:p>
          <a:p>
            <a:pPr marL="228600" lvl="0" indent="-11229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endParaRPr/>
          </a:p>
          <a:p>
            <a:pPr marL="228600" lvl="0" indent="-11229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endParaRPr/>
          </a:p>
        </p:txBody>
      </p:sp>
      <p:sp>
        <p:nvSpPr>
          <p:cNvPr id="376" name="Google Shape;376;p5"/>
          <p:cNvSpPr txBox="1"/>
          <p:nvPr/>
        </p:nvSpPr>
        <p:spPr>
          <a:xfrm>
            <a:off x="829024" y="1685200"/>
            <a:ext cx="36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2. Possible use cases</a:t>
            </a:r>
            <a:endParaRPr/>
          </a:p>
        </p:txBody>
      </p:sp>
      <p:sp>
        <p:nvSpPr>
          <p:cNvPr id="377" name="Google Shape;377;p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977947f92_9_1"/>
          <p:cNvSpPr txBox="1">
            <a:spLocks noGrp="1"/>
          </p:cNvSpPr>
          <p:nvPr>
            <p:ph type="title"/>
          </p:nvPr>
        </p:nvSpPr>
        <p:spPr>
          <a:xfrm>
            <a:off x="781176" y="2349925"/>
            <a:ext cx="3743400" cy="24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Rockwell"/>
              <a:buNone/>
            </a:pPr>
            <a:r>
              <a:rPr lang="en-GB"/>
              <a:t>Necessary components</a:t>
            </a:r>
            <a:endParaRPr/>
          </a:p>
        </p:txBody>
      </p:sp>
      <p:sp>
        <p:nvSpPr>
          <p:cNvPr id="383" name="Google Shape;383;g10977947f92_9_1"/>
          <p:cNvSpPr txBox="1"/>
          <p:nvPr/>
        </p:nvSpPr>
        <p:spPr>
          <a:xfrm>
            <a:off x="829024" y="1685200"/>
            <a:ext cx="36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3. Hardware</a:t>
            </a:r>
            <a:endParaRPr/>
          </a:p>
        </p:txBody>
      </p:sp>
      <p:pic>
        <p:nvPicPr>
          <p:cNvPr id="384" name="Google Shape;384;g10977947f92_9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1150" y="984975"/>
            <a:ext cx="264055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0977947f92_9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1124" y="4347907"/>
            <a:ext cx="2640550" cy="222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0977947f92_9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7109" y="4536546"/>
            <a:ext cx="2334575" cy="18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0977947f92_9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7625" y="1217675"/>
            <a:ext cx="3459349" cy="2311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g10977947f92_9_1"/>
          <p:cNvCxnSpPr/>
          <p:nvPr/>
        </p:nvCxnSpPr>
        <p:spPr>
          <a:xfrm rot="10800000" flipH="1">
            <a:off x="4744325" y="869425"/>
            <a:ext cx="31704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389" name="Google Shape;389;g10977947f92_9_1"/>
          <p:cNvCxnSpPr/>
          <p:nvPr/>
        </p:nvCxnSpPr>
        <p:spPr>
          <a:xfrm rot="10800000" flipH="1">
            <a:off x="8452100" y="869425"/>
            <a:ext cx="31704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390" name="Google Shape;390;g10977947f92_9_1"/>
          <p:cNvCxnSpPr/>
          <p:nvPr/>
        </p:nvCxnSpPr>
        <p:spPr>
          <a:xfrm rot="10800000" flipH="1">
            <a:off x="4744325" y="4347900"/>
            <a:ext cx="31704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391" name="Google Shape;391;g10977947f92_9_1"/>
          <p:cNvCxnSpPr/>
          <p:nvPr/>
        </p:nvCxnSpPr>
        <p:spPr>
          <a:xfrm rot="10800000" flipH="1">
            <a:off x="8452100" y="4347900"/>
            <a:ext cx="31704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sp>
        <p:nvSpPr>
          <p:cNvPr id="392" name="Google Shape;392;g10977947f92_9_1"/>
          <p:cNvSpPr txBox="1"/>
          <p:nvPr/>
        </p:nvSpPr>
        <p:spPr>
          <a:xfrm>
            <a:off x="4681938" y="91900"/>
            <a:ext cx="3204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3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Grove - Gas Sensor V2(Multichannel)</a:t>
            </a:r>
            <a:endParaRPr sz="13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700">
              <a:solidFill>
                <a:schemeClr val="accen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3" name="Google Shape;393;g10977947f92_9_1"/>
          <p:cNvSpPr txBox="1"/>
          <p:nvPr/>
        </p:nvSpPr>
        <p:spPr>
          <a:xfrm>
            <a:off x="8452100" y="399700"/>
            <a:ext cx="3204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WIO Terminal</a:t>
            </a:r>
            <a:endParaRPr sz="1700">
              <a:solidFill>
                <a:schemeClr val="accen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4" name="Google Shape;394;g10977947f92_9_1"/>
          <p:cNvSpPr txBox="1"/>
          <p:nvPr/>
        </p:nvSpPr>
        <p:spPr>
          <a:xfrm>
            <a:off x="4727075" y="3883125"/>
            <a:ext cx="3204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Arduino UNO</a:t>
            </a:r>
            <a:endParaRPr sz="1700">
              <a:solidFill>
                <a:schemeClr val="accen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5" name="Google Shape;395;g10977947f92_9_1"/>
          <p:cNvSpPr txBox="1"/>
          <p:nvPr/>
        </p:nvSpPr>
        <p:spPr>
          <a:xfrm>
            <a:off x="8434875" y="3529125"/>
            <a:ext cx="3459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DHT 11: Temperature &amp; Humidity Sensor</a:t>
            </a:r>
            <a:endParaRPr sz="1700">
              <a:solidFill>
                <a:schemeClr val="accen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6" name="Google Shape;396;g10977947f92_9_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0071" y="993879"/>
            <a:ext cx="1417916" cy="1055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7"/>
          <p:cNvGrpSpPr/>
          <p:nvPr/>
        </p:nvGrpSpPr>
        <p:grpSpPr>
          <a:xfrm>
            <a:off x="4337645" y="466999"/>
            <a:ext cx="7966047" cy="5969225"/>
            <a:chOff x="0" y="255052"/>
            <a:chExt cx="7966047" cy="5969225"/>
          </a:xfrm>
        </p:grpSpPr>
        <p:sp>
          <p:nvSpPr>
            <p:cNvPr id="403" name="Google Shape;403;p7"/>
            <p:cNvSpPr/>
            <p:nvPr/>
          </p:nvSpPr>
          <p:spPr>
            <a:xfrm rot="5400000">
              <a:off x="3369195" y="398884"/>
              <a:ext cx="2212791" cy="192512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A7714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 txBox="1"/>
            <p:nvPr/>
          </p:nvSpPr>
          <p:spPr>
            <a:xfrm>
              <a:off x="3813025" y="599880"/>
              <a:ext cx="1325130" cy="1523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Nitrogen dioxide </a:t>
              </a:r>
              <a:r>
                <a:rPr lang="en-GB" sz="20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NO</a:t>
              </a:r>
              <a:r>
                <a:rPr lang="en-GB" sz="2000" b="1" baseline="-25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2</a:t>
              </a:r>
              <a:endParaRPr sz="20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5496573" y="697611"/>
              <a:ext cx="2469474" cy="1327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 rot="5400000">
              <a:off x="1290057" y="398884"/>
              <a:ext cx="2212791" cy="192512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AEBF3E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 txBox="1"/>
            <p:nvPr/>
          </p:nvSpPr>
          <p:spPr>
            <a:xfrm>
              <a:off x="1733887" y="599880"/>
              <a:ext cx="1325130" cy="1523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Carbon Monoxide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CO</a:t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 rot="5400000">
              <a:off x="2325643" y="2264607"/>
              <a:ext cx="2212791" cy="195011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FC29D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 txBox="1"/>
            <p:nvPr/>
          </p:nvSpPr>
          <p:spPr>
            <a:xfrm>
              <a:off x="2762708" y="2480179"/>
              <a:ext cx="1338660" cy="1518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Ethyl alcohol C2H5OH</a:t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0" y="2575828"/>
              <a:ext cx="2389814" cy="1327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 rot="5400000">
              <a:off x="4404781" y="2277101"/>
              <a:ext cx="2212791" cy="192512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895C4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 txBox="1"/>
            <p:nvPr/>
          </p:nvSpPr>
          <p:spPr>
            <a:xfrm>
              <a:off x="4848611" y="2478097"/>
              <a:ext cx="1325130" cy="1523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Rockwell"/>
                <a:buNone/>
              </a:pPr>
              <a:r>
                <a:rPr lang="en-GB" sz="19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Volatile organic compounds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Rockwell"/>
                <a:buNone/>
              </a:pPr>
              <a:r>
                <a:rPr lang="en-GB" sz="19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VOC</a:t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 rot="5400000">
              <a:off x="3369195" y="4155318"/>
              <a:ext cx="2212791" cy="192512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B45FD3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 txBox="1"/>
            <p:nvPr/>
          </p:nvSpPr>
          <p:spPr>
            <a:xfrm>
              <a:off x="3813025" y="4356314"/>
              <a:ext cx="1325130" cy="1523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rPr lang="en-GB" sz="20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Humidity</a:t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496573" y="4454045"/>
              <a:ext cx="2469474" cy="13276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 rot="5400000">
              <a:off x="1290057" y="4155318"/>
              <a:ext cx="2212791" cy="192512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A7714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 txBox="1"/>
            <p:nvPr/>
          </p:nvSpPr>
          <p:spPr>
            <a:xfrm>
              <a:off x="1733887" y="4356314"/>
              <a:ext cx="1325130" cy="1523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Rockwell"/>
                <a:buNone/>
              </a:pPr>
              <a:r>
                <a:rPr lang="en-GB" sz="17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Temperature</a:t>
              </a:r>
              <a:endParaRPr/>
            </a:p>
          </p:txBody>
        </p:sp>
      </p:grpSp>
      <p:sp>
        <p:nvSpPr>
          <p:cNvPr id="418" name="Google Shape;418;p7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Rockwell"/>
              <a:buNone/>
            </a:pPr>
            <a:r>
              <a:rPr lang="en-GB"/>
              <a:t>The sensors collected six features</a:t>
            </a:r>
            <a:endParaRPr/>
          </a:p>
        </p:txBody>
      </p:sp>
      <p:pic>
        <p:nvPicPr>
          <p:cNvPr id="419" name="Google Shape;419;p7" descr="C2H5OH Lewis Structure, Molecular Geometry, Hybridization, and Polarity -  Techiescientis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6778" y="2859182"/>
            <a:ext cx="1715152" cy="113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6434" y="10"/>
            <a:ext cx="1597224" cy="155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29489" y="2919322"/>
            <a:ext cx="1362511" cy="107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" descr="What Is Humidity? | Wonderopoli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6546" y="5123061"/>
            <a:ext cx="1735544" cy="10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3815347" y="5189632"/>
            <a:ext cx="1927887" cy="156390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"/>
          <p:cNvSpPr txBox="1"/>
          <p:nvPr/>
        </p:nvSpPr>
        <p:spPr>
          <a:xfrm>
            <a:off x="829024" y="1685200"/>
            <a:ext cx="36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4. Data Collection</a:t>
            </a:r>
            <a:endParaRPr/>
          </a:p>
        </p:txBody>
      </p:sp>
      <p:sp>
        <p:nvSpPr>
          <p:cNvPr id="425" name="Google Shape;425;p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Rockwell"/>
              <a:buNone/>
            </a:pPr>
            <a:r>
              <a:rPr lang="en-GB"/>
              <a:t>Acquiring Data</a:t>
            </a:r>
            <a:endParaRPr/>
          </a:p>
        </p:txBody>
      </p:sp>
      <p:grpSp>
        <p:nvGrpSpPr>
          <p:cNvPr id="431" name="Google Shape;431;p8"/>
          <p:cNvGrpSpPr/>
          <p:nvPr/>
        </p:nvGrpSpPr>
        <p:grpSpPr>
          <a:xfrm>
            <a:off x="5031749" y="380010"/>
            <a:ext cx="5668240" cy="6437500"/>
            <a:chOff x="1302898" y="0"/>
            <a:chExt cx="5668240" cy="6437500"/>
          </a:xfrm>
        </p:grpSpPr>
        <p:sp>
          <p:nvSpPr>
            <p:cNvPr id="432" name="Google Shape;432;p8"/>
            <p:cNvSpPr/>
            <p:nvPr/>
          </p:nvSpPr>
          <p:spPr>
            <a:xfrm>
              <a:off x="1453075" y="137034"/>
              <a:ext cx="5222878" cy="1813836"/>
            </a:xfrm>
            <a:prstGeom prst="ellipse">
              <a:avLst/>
            </a:prstGeom>
            <a:solidFill>
              <a:srgbClr val="FEC7B7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3584956" y="4704639"/>
              <a:ext cx="1012185" cy="64779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ED3C8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661803" y="5222878"/>
              <a:ext cx="4858491" cy="1214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 txBox="1"/>
            <p:nvPr/>
          </p:nvSpPr>
          <p:spPr>
            <a:xfrm>
              <a:off x="1661803" y="5222878"/>
              <a:ext cx="4858491" cy="1214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5800" tIns="305800" rIns="305800" bIns="305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300"/>
                <a:buFont typeface="Rockwell"/>
                <a:buNone/>
              </a:pPr>
              <a:r>
                <a:rPr lang="en-GB" sz="4300">
                  <a:solidFill>
                    <a:schemeClr val="dk1"/>
                  </a:solidFill>
                  <a:latin typeface="Rockwell"/>
                  <a:ea typeface="Rockwell"/>
                  <a:cs typeface="Rockwell"/>
                  <a:sym typeface="Rockwell"/>
                </a:rPr>
                <a:t>Smelling mode</a:t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3370373" y="2217091"/>
              <a:ext cx="1821934" cy="1821934"/>
            </a:xfrm>
            <a:prstGeom prst="ellipse">
              <a:avLst/>
            </a:prstGeom>
            <a:solidFill>
              <a:srgbClr val="FA7714">
                <a:alpha val="89803"/>
              </a:srgbClr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 txBox="1"/>
            <p:nvPr/>
          </p:nvSpPr>
          <p:spPr>
            <a:xfrm>
              <a:off x="3637189" y="2483907"/>
              <a:ext cx="1288302" cy="1288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Rockwell"/>
                <a:buNone/>
              </a:pPr>
              <a:r>
                <a:rPr lang="en-GB" sz="27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Orange</a:t>
              </a: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2066677" y="850236"/>
              <a:ext cx="1821934" cy="1821934"/>
            </a:xfrm>
            <a:prstGeom prst="ellipse">
              <a:avLst/>
            </a:prstGeom>
            <a:solidFill>
              <a:srgbClr val="FA7714">
                <a:alpha val="69803"/>
              </a:srgbClr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 txBox="1"/>
            <p:nvPr/>
          </p:nvSpPr>
          <p:spPr>
            <a:xfrm>
              <a:off x="2333493" y="1117052"/>
              <a:ext cx="1288302" cy="1288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Rockwell"/>
                <a:buNone/>
              </a:pPr>
              <a:r>
                <a:rPr lang="en-GB" sz="27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Beer</a:t>
              </a: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3929099" y="409732"/>
              <a:ext cx="1821934" cy="1821934"/>
            </a:xfrm>
            <a:prstGeom prst="ellipse">
              <a:avLst/>
            </a:prstGeom>
            <a:solidFill>
              <a:srgbClr val="FA7714">
                <a:alpha val="49803"/>
              </a:srgbClr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 txBox="1"/>
            <p:nvPr/>
          </p:nvSpPr>
          <p:spPr>
            <a:xfrm>
              <a:off x="4195915" y="676548"/>
              <a:ext cx="1288302" cy="1288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Rockwell"/>
                <a:buNone/>
              </a:pPr>
              <a:r>
                <a:rPr lang="en-GB" sz="27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Coffee</a:t>
              </a: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1302898" y="0"/>
              <a:ext cx="5668240" cy="453459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4" y="34175"/>
                  </a:moveTo>
                  <a:lnTo>
                    <a:pt x="584" y="34175"/>
                  </a:lnTo>
                  <a:cubicBezTo>
                    <a:pt x="-2679" y="22567"/>
                    <a:pt x="7879" y="11072"/>
                    <a:pt x="27615" y="4745"/>
                  </a:cubicBezTo>
                  <a:cubicBezTo>
                    <a:pt x="47351" y="-1582"/>
                    <a:pt x="72649" y="-1582"/>
                    <a:pt x="92385" y="4745"/>
                  </a:cubicBezTo>
                  <a:cubicBezTo>
                    <a:pt x="112121" y="11072"/>
                    <a:pt x="122679" y="22567"/>
                    <a:pt x="119416" y="34175"/>
                  </a:cubicBezTo>
                  <a:lnTo>
                    <a:pt x="74854" y="113544"/>
                  </a:lnTo>
                  <a:cubicBezTo>
                    <a:pt x="73813" y="117246"/>
                    <a:pt x="67478" y="120000"/>
                    <a:pt x="60000" y="120000"/>
                  </a:cubicBezTo>
                  <a:cubicBezTo>
                    <a:pt x="52522" y="120000"/>
                    <a:pt x="46187" y="117246"/>
                    <a:pt x="45146" y="113544"/>
                  </a:cubicBezTo>
                  <a:close/>
                  <a:moveTo>
                    <a:pt x="4800" y="30000"/>
                  </a:moveTo>
                  <a:lnTo>
                    <a:pt x="4800" y="30000"/>
                  </a:lnTo>
                  <a:cubicBezTo>
                    <a:pt x="4800" y="43255"/>
                    <a:pt x="29514" y="54000"/>
                    <a:pt x="60000" y="54000"/>
                  </a:cubicBezTo>
                  <a:cubicBezTo>
                    <a:pt x="90486" y="54000"/>
                    <a:pt x="115200" y="43255"/>
                    <a:pt x="115200" y="30000"/>
                  </a:cubicBezTo>
                  <a:cubicBezTo>
                    <a:pt x="115200" y="16745"/>
                    <a:pt x="90486" y="6000"/>
                    <a:pt x="60000" y="6000"/>
                  </a:cubicBezTo>
                  <a:cubicBezTo>
                    <a:pt x="29514" y="6000"/>
                    <a:pt x="4800" y="16745"/>
                    <a:pt x="4800" y="3000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 w="9525" cap="flat" cmpd="sng">
              <a:solidFill>
                <a:srgbClr val="FA7714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" name="Google Shape;4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6779" y="2529445"/>
            <a:ext cx="1154628" cy="153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6143" y="94805"/>
            <a:ext cx="1279213" cy="170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510" y="4479072"/>
            <a:ext cx="1740367" cy="13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98562" y="2349925"/>
            <a:ext cx="1896794" cy="142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05498" y="4252839"/>
            <a:ext cx="1986128" cy="14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449" name="Google Shape;449;p8"/>
          <p:cNvSpPr txBox="1"/>
          <p:nvPr/>
        </p:nvSpPr>
        <p:spPr>
          <a:xfrm>
            <a:off x="829024" y="1685200"/>
            <a:ext cx="36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4. Data Collection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"/>
          <p:cNvSpPr txBox="1">
            <a:spLocks noGrp="1"/>
          </p:cNvSpPr>
          <p:nvPr>
            <p:ph type="title"/>
          </p:nvPr>
        </p:nvSpPr>
        <p:spPr>
          <a:xfrm>
            <a:off x="614995" y="2349925"/>
            <a:ext cx="3940821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Rockwell"/>
              <a:buNone/>
            </a:pPr>
            <a:r>
              <a:rPr lang="en-GB"/>
              <a:t>We made sure to balance our dataset</a:t>
            </a:r>
            <a:endParaRPr sz="3000"/>
          </a:p>
        </p:txBody>
      </p:sp>
      <p:graphicFrame>
        <p:nvGraphicFramePr>
          <p:cNvPr id="455" name="Google Shape;455;p9"/>
          <p:cNvGraphicFramePr/>
          <p:nvPr/>
        </p:nvGraphicFramePr>
        <p:xfrm>
          <a:off x="4009743" y="638627"/>
          <a:ext cx="8521280" cy="5737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6" name="Google Shape;456;p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457" name="Google Shape;457;p9"/>
          <p:cNvSpPr txBox="1"/>
          <p:nvPr/>
        </p:nvSpPr>
        <p:spPr>
          <a:xfrm>
            <a:off x="829024" y="1685200"/>
            <a:ext cx="361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4. Data Collection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Microsoft Macintosh PowerPoint</Application>
  <PresentationFormat>Widescreen</PresentationFormat>
  <Paragraphs>149</Paragraphs>
  <Slides>24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Noto Sans Symbols</vt:lpstr>
      <vt:lpstr>Rockwell</vt:lpstr>
      <vt:lpstr>Twentieth Century</vt:lpstr>
      <vt:lpstr>Atlas</vt:lpstr>
      <vt:lpstr>AI Sense  - Igor Isaev &amp; Hazel Wat</vt:lpstr>
      <vt:lpstr>PowerPoint Presentation</vt:lpstr>
      <vt:lpstr>Presentation Overview</vt:lpstr>
      <vt:lpstr>Supervised Machine Learning &amp; Classification Problem</vt:lpstr>
      <vt:lpstr>Scent detection has many applications</vt:lpstr>
      <vt:lpstr>Necessary components</vt:lpstr>
      <vt:lpstr>The sensors collected six features</vt:lpstr>
      <vt:lpstr>Acquiring Data</vt:lpstr>
      <vt:lpstr>We made sure to balance our dataset</vt:lpstr>
      <vt:lpstr>PowerPoint Presentation</vt:lpstr>
      <vt:lpstr>Key Numbers</vt:lpstr>
      <vt:lpstr>We applied the common candidates of Machine Learning</vt:lpstr>
      <vt:lpstr>PowerPoint Presentation</vt:lpstr>
      <vt:lpstr>PowerPoint Presentation</vt:lpstr>
      <vt:lpstr>Going from Jupyter Notebooks to Deployment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6 Elements to be collected:</vt:lpstr>
      <vt:lpstr>Orange 982, 944, 961, 992, 22, 55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Sense  - Igor Isaev &amp; Hazel Wat</dc:title>
  <dc:creator>Hazel Wat</dc:creator>
  <cp:lastModifiedBy>Hazel Wat</cp:lastModifiedBy>
  <cp:revision>1</cp:revision>
  <dcterms:created xsi:type="dcterms:W3CDTF">2021-12-04T19:37:52Z</dcterms:created>
  <dcterms:modified xsi:type="dcterms:W3CDTF">2021-12-21T16:44:42Z</dcterms:modified>
</cp:coreProperties>
</file>